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50" r:id="rId3"/>
  </p:sldMasterIdLst>
  <p:notesMasterIdLst>
    <p:notesMasterId r:id="rId33"/>
  </p:notesMasterIdLst>
  <p:sldIdLst>
    <p:sldId id="256" r:id="rId4"/>
    <p:sldId id="367" r:id="rId5"/>
    <p:sldId id="317" r:id="rId6"/>
    <p:sldId id="318" r:id="rId7"/>
    <p:sldId id="319" r:id="rId8"/>
    <p:sldId id="350" r:id="rId9"/>
    <p:sldId id="321" r:id="rId10"/>
    <p:sldId id="322" r:id="rId11"/>
    <p:sldId id="323" r:id="rId12"/>
    <p:sldId id="324" r:id="rId13"/>
    <p:sldId id="326" r:id="rId14"/>
    <p:sldId id="327" r:id="rId15"/>
    <p:sldId id="351" r:id="rId16"/>
    <p:sldId id="352" r:id="rId17"/>
    <p:sldId id="344" r:id="rId18"/>
    <p:sldId id="353" r:id="rId19"/>
    <p:sldId id="354" r:id="rId20"/>
    <p:sldId id="355" r:id="rId21"/>
    <p:sldId id="356" r:id="rId22"/>
    <p:sldId id="358" r:id="rId23"/>
    <p:sldId id="357" r:id="rId24"/>
    <p:sldId id="359" r:id="rId25"/>
    <p:sldId id="360" r:id="rId26"/>
    <p:sldId id="365" r:id="rId27"/>
    <p:sldId id="361" r:id="rId28"/>
    <p:sldId id="362" r:id="rId29"/>
    <p:sldId id="363" r:id="rId30"/>
    <p:sldId id="364" r:id="rId31"/>
    <p:sldId id="34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vács Ildikó" initials="K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765"/>
    <a:srgbClr val="FC3043"/>
    <a:srgbClr val="FF6600"/>
    <a:srgbClr val="FF0000"/>
    <a:srgbClr val="FF9900"/>
    <a:srgbClr val="FF9933"/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Világos stílus 2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8"/>
    <p:restoredTop sz="94615"/>
  </p:normalViewPr>
  <p:slideViewPr>
    <p:cSldViewPr snapToGrid="0" snapToObjects="1">
      <p:cViewPr varScale="1">
        <p:scale>
          <a:sx n="119" d="100"/>
          <a:sy n="119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8-18T10:10:58.467" idx="1">
    <p:pos x="2496" y="1227"/>
    <p:text>Anikó! Erre kell hivatkozni?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7C885-B4A3-D14B-A5DE-AC229DBB4174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262B5-9976-F141-80E4-D5444CAE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02000" y="3600000"/>
            <a:ext cx="7740000" cy="680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fontAlgn="ctr">
              <a:lnSpc>
                <a:spcPct val="100000"/>
              </a:lnSpc>
              <a:defRPr sz="1800" b="0" i="0" cap="all" baseline="0">
                <a:latin typeface="Garamond Bold" charset="0"/>
              </a:defRPr>
            </a:lvl1pPr>
          </a:lstStyle>
          <a:p>
            <a:pPr algn="r"/>
            <a:r>
              <a:rPr lang="en-US" altLang="x-none" sz="1800" b="1" dirty="0" smtClean="0">
                <a:latin typeface="Garamond" charset="0"/>
                <a:ea typeface="ヒラギノ角ゴ Pro W3" charset="-128"/>
              </a:rPr>
              <a:t>A PREZENTÁCIÓ CÍME</a:t>
            </a:r>
            <a:endParaRPr lang="en-US" altLang="x-none" sz="1800" b="1" dirty="0">
              <a:latin typeface="Garamond" charset="0"/>
              <a:ea typeface="ヒラギノ角ゴ Pro W3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do</a:t>
            </a:r>
            <a:endParaRPr lang="en-US" altLang="x-none" sz="3000" dirty="0">
              <a:solidFill>
                <a:srgbClr val="EEA420"/>
              </a:solidFill>
              <a:latin typeface="Garamond" charset="0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anim.</a:t>
            </a:r>
            <a:endParaRPr lang="en-US" altLang="x-none" sz="1600" dirty="0">
              <a:solidFill>
                <a:srgbClr val="505150"/>
              </a:solidFill>
              <a:latin typeface="Garamond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perspiciatis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unde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omnis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iste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natus</a:t>
            </a:r>
            <a:r>
              <a:rPr lang="en-US" sz="1300" dirty="0" smtClean="0">
                <a:latin typeface="Garamond"/>
                <a:cs typeface="Garamond"/>
              </a:rPr>
              <a:t> error sit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accusantium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doloremque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laudantium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totam</a:t>
            </a:r>
            <a:r>
              <a:rPr lang="en-US" sz="1300" dirty="0" smtClean="0">
                <a:latin typeface="Garamond"/>
                <a:cs typeface="Garamond"/>
              </a:rPr>
              <a:t> rem </a:t>
            </a:r>
            <a:r>
              <a:rPr lang="en-US" sz="1300" dirty="0" err="1" smtClean="0">
                <a:latin typeface="Garamond"/>
                <a:cs typeface="Garamond"/>
              </a:rPr>
              <a:t>aperiam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eaque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</a:t>
            </a:r>
            <a:r>
              <a:rPr lang="en-US" sz="1300" dirty="0" smtClean="0">
                <a:latin typeface="Garamond"/>
                <a:cs typeface="Garamond"/>
              </a:rPr>
              <a:t> quae ab </a:t>
            </a:r>
            <a:r>
              <a:rPr lang="en-US" sz="1300" dirty="0" err="1" smtClean="0">
                <a:latin typeface="Garamond"/>
                <a:cs typeface="Garamond"/>
              </a:rPr>
              <a:t>illo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inventore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veritatis</a:t>
            </a:r>
            <a:r>
              <a:rPr lang="en-US" sz="1300" dirty="0" smtClean="0">
                <a:latin typeface="Garamond"/>
                <a:cs typeface="Garamond"/>
              </a:rPr>
              <a:t> et quasi </a:t>
            </a:r>
            <a:r>
              <a:rPr lang="en-US" sz="1300" dirty="0" err="1" smtClean="0">
                <a:latin typeface="Garamond"/>
                <a:cs typeface="Garamond"/>
              </a:rPr>
              <a:t>architecto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beatae</a:t>
            </a:r>
            <a:r>
              <a:rPr lang="en-US" sz="1300" dirty="0" smtClean="0">
                <a:latin typeface="Garamond"/>
                <a:cs typeface="Garamond"/>
              </a:rPr>
              <a:t> vitae dicta </a:t>
            </a:r>
            <a:r>
              <a:rPr lang="en-US" sz="1300" dirty="0" err="1" smtClean="0">
                <a:latin typeface="Garamond"/>
                <a:cs typeface="Garamond"/>
              </a:rPr>
              <a:t>sunt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explicabo</a:t>
            </a:r>
            <a:r>
              <a:rPr lang="en-US" sz="1300" dirty="0" smtClean="0">
                <a:latin typeface="Garamond"/>
                <a:cs typeface="Garamond"/>
              </a:rPr>
              <a:t>. Nemo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voluptas</a:t>
            </a:r>
            <a:r>
              <a:rPr lang="en-US" sz="1300" dirty="0" smtClean="0">
                <a:latin typeface="Garamond"/>
                <a:cs typeface="Garamond"/>
              </a:rPr>
              <a:t> sit </a:t>
            </a:r>
            <a:r>
              <a:rPr lang="en-US" sz="1300" dirty="0" err="1" smtClean="0">
                <a:latin typeface="Garamond"/>
                <a:cs typeface="Garamond"/>
              </a:rPr>
              <a:t>aspernatur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odit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fugit,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consequuntur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est</a:t>
            </a:r>
            <a:r>
              <a:rPr lang="en-US" sz="1300" dirty="0" smtClean="0">
                <a:latin typeface="Garamond"/>
                <a:cs typeface="Garamond"/>
              </a:rPr>
              <a:t>, qui </a:t>
            </a:r>
            <a:r>
              <a:rPr lang="en-US" sz="1300" dirty="0" err="1" smtClean="0">
                <a:latin typeface="Garamond"/>
                <a:cs typeface="Garamond"/>
              </a:rPr>
              <a:t>dolorem</a:t>
            </a:r>
            <a:r>
              <a:rPr lang="en-US" sz="1300" dirty="0" smtClean="0">
                <a:latin typeface="Garamond"/>
                <a:cs typeface="Garamond"/>
              </a:rPr>
              <a:t> ipsum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dolor sit </a:t>
            </a:r>
            <a:r>
              <a:rPr lang="en-US" sz="1300" dirty="0" err="1" smtClean="0">
                <a:latin typeface="Garamond"/>
                <a:cs typeface="Garamond"/>
              </a:rPr>
              <a:t>amet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consectetur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adipisci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velit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non </a:t>
            </a:r>
            <a:r>
              <a:rPr lang="en-US" sz="1300" dirty="0" err="1" smtClean="0">
                <a:latin typeface="Garamond"/>
                <a:cs typeface="Garamond"/>
              </a:rPr>
              <a:t>numquam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eius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tempora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incidunt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labore</a:t>
            </a:r>
            <a:r>
              <a:rPr lang="en-US" sz="1300" dirty="0" smtClean="0">
                <a:latin typeface="Garamond"/>
                <a:cs typeface="Garamond"/>
              </a:rPr>
              <a:t> et </a:t>
            </a:r>
            <a:r>
              <a:rPr lang="en-US" sz="1300" dirty="0" err="1" smtClean="0">
                <a:latin typeface="Garamond"/>
                <a:cs typeface="Garamond"/>
              </a:rPr>
              <a:t>dolore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quaerat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.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ad minima </a:t>
            </a:r>
            <a:r>
              <a:rPr lang="en-US" sz="1300" dirty="0" err="1" smtClean="0">
                <a:latin typeface="Garamond"/>
                <a:cs typeface="Garamond"/>
              </a:rPr>
              <a:t>veniam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quis</a:t>
            </a:r>
            <a:r>
              <a:rPr lang="en-US" sz="1300" dirty="0" smtClean="0">
                <a:latin typeface="Garamond"/>
                <a:cs typeface="Garamond"/>
              </a:rPr>
              <a:t> nostrum </a:t>
            </a:r>
            <a:r>
              <a:rPr lang="en-US" sz="1300" dirty="0" err="1" smtClean="0">
                <a:latin typeface="Garamond"/>
                <a:cs typeface="Garamond"/>
              </a:rPr>
              <a:t>exerci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tationes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suscipit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laboriosam</a:t>
            </a:r>
            <a:r>
              <a:rPr lang="en-US" sz="1300" dirty="0" smtClean="0">
                <a:latin typeface="Garamond"/>
                <a:cs typeface="Garamond"/>
              </a:rPr>
              <a:t>, nisi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aliquid</a:t>
            </a:r>
            <a:r>
              <a:rPr lang="en-US" sz="1300" dirty="0" smtClean="0">
                <a:latin typeface="Garamond"/>
                <a:cs typeface="Garamond"/>
              </a:rPr>
              <a:t> ex </a:t>
            </a:r>
            <a:r>
              <a:rPr lang="en-US" sz="1300" dirty="0" err="1" smtClean="0">
                <a:latin typeface="Garamond"/>
                <a:cs typeface="Garamond"/>
              </a:rPr>
              <a:t>ea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commodi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consequatur</a:t>
            </a:r>
            <a:r>
              <a:rPr lang="en-US" sz="1300" dirty="0" smtClean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endParaRPr lang="en-US" altLang="x-none" sz="1400" b="1" dirty="0">
              <a:solidFill>
                <a:schemeClr val="bg1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8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98BDD-C0C5-4C35-AEEF-261B5323959B}" type="datetime1">
              <a:rPr lang="hu-HU" altLang="hu-HU"/>
              <a:pPr>
                <a:defRPr/>
              </a:pPr>
              <a:t>2017.09.19.</a:t>
            </a:fld>
            <a:endParaRPr lang="hu-HU" alt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02F0F0-5670-4374-9D76-34D1099AD254}" type="slidenum">
              <a:rPr lang="hu-HU" altLang="hu-HU"/>
              <a:pPr>
                <a:defRPr/>
              </a:pPr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10709230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3463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20000" y="6228000"/>
            <a:ext cx="504000" cy="3238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1200" baseline="0" dirty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t>0</a:t>
            </a:r>
            <a:fld id="{A2DDC8D4-4DCD-1344-829E-0A8A4E71F813}" type="slidenum">
              <a:rPr lang="en-US" altLang="x-none" sz="1200" baseline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pPr algn="ctr">
                <a:lnSpc>
                  <a:spcPct val="100000"/>
                </a:lnSpc>
              </a:pPr>
              <a:t>‹#›</a:t>
            </a:fld>
            <a:endParaRPr lang="en-US" altLang="x-none" sz="1200" baseline="0" dirty="0">
              <a:solidFill>
                <a:schemeClr val="bg1"/>
              </a:solidFill>
              <a:latin typeface="garamond" charset="0"/>
              <a:ea typeface="ヒラギノ角ゴ Pro W3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67" y="3481137"/>
            <a:ext cx="8281133" cy="1590396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hu-HU" altLang="hu-HU" sz="2700" b="1" cap="none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>Pénzügyi előrehaladási jelentés összeállítása</a:t>
            </a:r>
            <a:br>
              <a:rPr lang="hu-HU" altLang="hu-HU" sz="2700" b="1" cap="none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hu-HU" altLang="hu-HU" sz="2700" b="1" cap="none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>és a támogatás folyósítása</a:t>
            </a:r>
            <a:r>
              <a:rPr lang="hu-HU" altLang="hu-HU" sz="2700" b="1" cap="none" dirty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hu-HU" altLang="hu-HU" sz="2700" b="1" cap="none" dirty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hu-HU" altLang="hu-HU" sz="2700" b="1" cap="none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hu-HU" altLang="hu-HU" sz="2700" b="1" cap="none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hu-HU" altLang="hu-HU" sz="2700" b="1" cap="none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>Keserű Andrea</a:t>
            </a:r>
            <a:r>
              <a:rPr lang="hu-HU" altLang="hu-HU" sz="1600" b="1" cap="none" dirty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hu-HU" altLang="hu-HU" sz="1600" b="1" cap="none" dirty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hu-HU" altLang="hu-HU" sz="1600" b="1" cap="none" dirty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>BM Támogatás-koordinációs Főosztály</a:t>
            </a:r>
            <a:br>
              <a:rPr lang="hu-HU" altLang="hu-HU" sz="1600" b="1" cap="none" dirty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</a:br>
            <a:r>
              <a:rPr lang="hu-HU" altLang="hu-HU" sz="1600" b="1" cap="none" dirty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>Budapest, </a:t>
            </a:r>
            <a:r>
              <a:rPr lang="hu-HU" altLang="hu-HU" sz="1600" b="1" cap="none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>2017. szeptember 12.</a:t>
            </a:r>
            <a:r>
              <a:rPr lang="hu-HU" altLang="hu-HU" sz="1600" b="1" cap="none" dirty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  <a:t/>
            </a:r>
            <a:br>
              <a:rPr lang="hu-HU" altLang="hu-HU" sz="1600" b="1" cap="none" dirty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</a:rPr>
            </a:br>
            <a:endParaRPr lang="en-US" sz="1600" b="1" cap="none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églalap 1"/>
          <p:cNvSpPr>
            <a:spLocks noChangeArrowheads="1"/>
          </p:cNvSpPr>
          <p:nvPr/>
        </p:nvSpPr>
        <p:spPr bwMode="auto">
          <a:xfrm>
            <a:off x="553641" y="1032156"/>
            <a:ext cx="8353292" cy="5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hu-HU" altLang="hu-HU" sz="2200" b="1" dirty="0">
                <a:solidFill>
                  <a:srgbClr val="A69765"/>
                </a:solidFill>
                <a:latin typeface="Garamond"/>
                <a:ea typeface="+mj-ea"/>
                <a:cs typeface="+mj-cs"/>
              </a:rPr>
              <a:t>Az egyéb dokumentumokkal szemben támasztott követelmények</a:t>
            </a:r>
            <a:r>
              <a:rPr lang="hu-HU" altLang="hu-HU" sz="3200" b="1" dirty="0" smtClean="0">
                <a:solidFill>
                  <a:srgbClr val="A69765"/>
                </a:solidFill>
                <a:latin typeface="Garamond" panose="02020404030301010803" pitchFamily="18" charset="0"/>
                <a:ea typeface="+mj-ea"/>
                <a:cs typeface="Times New Roman" pitchFamily="18" charset="0"/>
              </a:rPr>
              <a:t> </a:t>
            </a:r>
            <a:endParaRPr lang="hu-HU" altLang="hu-HU" sz="3200" b="1" dirty="0">
              <a:solidFill>
                <a:srgbClr val="A69765"/>
              </a:solidFill>
              <a:latin typeface="Garamond" panose="02020404030301010803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 bwMode="auto">
          <a:xfrm>
            <a:off x="237066" y="1589518"/>
            <a:ext cx="8636000" cy="484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rtlCol="0">
            <a:spAutoFit/>
          </a:bodyPr>
          <a:lstStyle/>
          <a:p>
            <a:pPr marL="342900" lvl="0" indent="-342900" algn="just" eaLnBrk="0" fontAlgn="base" hangingPunct="0">
              <a:lnSpc>
                <a:spcPct val="110000"/>
              </a:lnSpc>
              <a:spcBef>
                <a:spcPct val="20000"/>
              </a:spcBef>
              <a:spcAft>
                <a:spcPts val="844"/>
              </a:spcAft>
              <a:buClr>
                <a:srgbClr val="4F81BD">
                  <a:lumMod val="75000"/>
                </a:srgbClr>
              </a:buClr>
              <a:defRPr/>
            </a:pPr>
            <a:r>
              <a:rPr lang="hu-HU" sz="1700" b="1" u="sng" dirty="0">
                <a:cs typeface="Times New Roman" pitchFamily="18" charset="0"/>
              </a:rPr>
              <a:t>Kiadási pénztárbizonylat készpénzes kifizetés esetén: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844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1700" dirty="0">
                <a:cs typeface="Times New Roman" pitchFamily="18" charset="0"/>
              </a:rPr>
              <a:t>A Kedvezményezett által került kiállításra, a kiállító egyértelműen beazonosítható.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844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1700" dirty="0">
                <a:cs typeface="Times New Roman" pitchFamily="18" charset="0"/>
              </a:rPr>
              <a:t>Csak a hiánytalanul kitöltött pénztárbizonylat fogadható el. 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844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1700" dirty="0">
                <a:cs typeface="Times New Roman" pitchFamily="18" charset="0"/>
              </a:rPr>
              <a:t>A kiegyenlített elszámoló bizonylatra történő hivatkozásnak (száma, tárgya, összege) szerepelnie kell rajta.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844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1700" dirty="0">
                <a:cs typeface="Times New Roman" pitchFamily="18" charset="0"/>
              </a:rPr>
              <a:t>Mind a kiállító, mind a készpénz felvevője írja alá a bizonylatot.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844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1700" dirty="0">
                <a:cs typeface="Times New Roman" pitchFamily="18" charset="0"/>
              </a:rPr>
              <a:t>A kiadási pénztárbizonylat kiállítási dátuma tekintendő a kifizetés dátumának.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844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1700" dirty="0">
                <a:cs typeface="Times New Roman" pitchFamily="18" charset="0"/>
              </a:rPr>
              <a:t>Teljesítés és kifizetés dátuma eltérhet egymástól.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844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1700" dirty="0">
                <a:cs typeface="Times New Roman" pitchFamily="18" charset="0"/>
              </a:rPr>
              <a:t>Készpénz visszafizetés igazolása esetén a bevételi pénztárbizonylatra is a fenti előírások érvényesek.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844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1700" dirty="0">
                <a:cs typeface="Times New Roman" pitchFamily="18" charset="0"/>
              </a:rPr>
              <a:t>Egyéb készpénzes kifizetési bizonylatok (pl. pénztárjelentés) a pénzkezelési szabályzat szerint </a:t>
            </a:r>
          </a:p>
          <a:p>
            <a:pPr marL="271463" lvl="1" indent="-271463" defTabSz="263525">
              <a:buFont typeface="+mj-lt"/>
              <a:buAutoNum type="arabicPeriod" startAt="6"/>
              <a:tabLst>
                <a:tab pos="271463" algn="l"/>
              </a:tabLst>
            </a:pP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3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891" y="1126089"/>
            <a:ext cx="8201918" cy="467693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pPr algn="r"/>
            <a:r>
              <a:rPr lang="hu-HU" altLang="hu-HU" sz="2200" b="1" dirty="0">
                <a:solidFill>
                  <a:srgbClr val="A69765"/>
                </a:solidFill>
              </a:rPr>
              <a:t>Az egyéb dokumentumokkal szemben támasztott követelmények</a:t>
            </a:r>
            <a:r>
              <a:rPr lang="hu-HU" altLang="hu-HU" sz="4000" b="1" dirty="0" smtClean="0">
                <a:solidFill>
                  <a:srgbClr val="A69765"/>
                </a:solidFill>
                <a:latin typeface="Garamond" panose="02020404030301010803" pitchFamily="18" charset="0"/>
                <a:cs typeface="Times New Roman" pitchFamily="18" charset="0"/>
                <a:sym typeface="Gill Sans"/>
              </a:rPr>
              <a:t> </a:t>
            </a:r>
            <a:endParaRPr lang="hu-HU" altLang="hu-HU" sz="40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  <a:sym typeface="Gill Sans"/>
            </a:endParaRPr>
          </a:p>
        </p:txBody>
      </p:sp>
      <p:sp>
        <p:nvSpPr>
          <p:cNvPr id="25612" name="Rectangle 10"/>
          <p:cNvSpPr>
            <a:spLocks noChangeArrowheads="1"/>
          </p:cNvSpPr>
          <p:nvPr/>
        </p:nvSpPr>
        <p:spPr bwMode="auto">
          <a:xfrm>
            <a:off x="0" y="74413"/>
            <a:ext cx="155486" cy="17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hu-HU" altLang="hu-HU" sz="700">
                <a:solidFill>
                  <a:srgbClr val="009644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hu-HU" altLang="hu-H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 bwMode="auto">
          <a:xfrm>
            <a:off x="267891" y="2108199"/>
            <a:ext cx="8356600" cy="409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 rtlCol="0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buClr>
                <a:srgbClr val="4F81BD">
                  <a:lumMod val="75000"/>
                </a:srgbClr>
              </a:buClr>
              <a:defRPr/>
            </a:pPr>
            <a:r>
              <a:rPr lang="hu-HU" sz="1700" b="1" u="sng" dirty="0">
                <a:cs typeface="Times New Roman" pitchFamily="18" charset="0"/>
              </a:rPr>
              <a:t>Szerződés (munka, megbízási, vállalkozói, szolgáltatói), keretszerződés, megrendelő, kinevezés</a:t>
            </a:r>
            <a:r>
              <a:rPr lang="hu-HU" sz="1700" b="1" u="sng" dirty="0"/>
              <a:t>: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buClr>
                <a:srgbClr val="4F81BD">
                  <a:lumMod val="75000"/>
                </a:srgbClr>
              </a:buClr>
              <a:buFontTx/>
              <a:buChar char="•"/>
              <a:defRPr/>
            </a:pPr>
            <a:r>
              <a:rPr lang="hu-HU" sz="1700" dirty="0" err="1" smtClean="0"/>
              <a:t>PEJ-hez</a:t>
            </a:r>
            <a:r>
              <a:rPr lang="hu-HU" sz="1700" dirty="0" smtClean="0"/>
              <a:t> csatolandó.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buClr>
                <a:srgbClr val="4F81BD">
                  <a:lumMod val="75000"/>
                </a:srgbClr>
              </a:buClr>
              <a:buFontTx/>
              <a:buChar char="•"/>
              <a:defRPr/>
            </a:pPr>
            <a:r>
              <a:rPr lang="hu-HU" sz="1700" dirty="0" smtClean="0"/>
              <a:t>Szövegének </a:t>
            </a:r>
            <a:r>
              <a:rPr lang="hu-HU" sz="1700" dirty="0"/>
              <a:t>tartalmaznia kell </a:t>
            </a:r>
            <a:r>
              <a:rPr lang="hu-HU" sz="1700" b="1" dirty="0"/>
              <a:t>az adott projektre való egyértelm</a:t>
            </a:r>
            <a:r>
              <a:rPr lang="hu-HU" sz="1700" b="1" dirty="0">
                <a:cs typeface="Times New Roman" pitchFamily="18" charset="0"/>
              </a:rPr>
              <a:t>ű</a:t>
            </a:r>
            <a:r>
              <a:rPr lang="hu-HU" sz="1700" b="1" dirty="0"/>
              <a:t> utalást</a:t>
            </a:r>
            <a:r>
              <a:rPr lang="hu-HU" sz="1700" dirty="0"/>
              <a:t>: projekt cím, </a:t>
            </a:r>
            <a:r>
              <a:rPr lang="hu-HU" sz="1700" dirty="0" err="1"/>
              <a:t>TSz</a:t>
            </a:r>
            <a:r>
              <a:rPr lang="hu-HU" sz="1700" dirty="0"/>
              <a:t> szám. 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buClr>
                <a:srgbClr val="4F81BD">
                  <a:lumMod val="75000"/>
                </a:srgbClr>
              </a:buClr>
              <a:buFontTx/>
              <a:buChar char="•"/>
              <a:defRPr/>
            </a:pPr>
            <a:r>
              <a:rPr lang="hu-HU" sz="1700" b="1" dirty="0">
                <a:cs typeface="Times New Roman" pitchFamily="18" charset="0"/>
              </a:rPr>
              <a:t>Kötelező tartalmi elemek</a:t>
            </a:r>
            <a:r>
              <a:rPr lang="hu-HU" sz="1700" dirty="0">
                <a:cs typeface="Times New Roman" pitchFamily="18" charset="0"/>
              </a:rPr>
              <a:t>: </a:t>
            </a:r>
            <a:r>
              <a:rPr lang="hu-HU" sz="1700" dirty="0"/>
              <a:t> az ÁSZF 11.1.f. pontja szerint:</a:t>
            </a:r>
          </a:p>
          <a:p>
            <a:pPr marL="985838" lvl="3" indent="-266700" algn="just" eaLnBrk="0" fontAlgn="base" hangingPunct="0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Arial" pitchFamily="34" charset="0"/>
              <a:buChar char="–"/>
              <a:defRPr/>
            </a:pPr>
            <a:r>
              <a:rPr lang="hu-HU" sz="1700" dirty="0"/>
              <a:t>ellenőrzéstűrési kötelezettségre, </a:t>
            </a:r>
          </a:p>
          <a:p>
            <a:pPr marL="985838" lvl="3" indent="-266700" algn="just" eaLnBrk="0" fontAlgn="base" hangingPunct="0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Arial" pitchFamily="34" charset="0"/>
              <a:buChar char="–"/>
              <a:defRPr/>
            </a:pPr>
            <a:r>
              <a:rPr lang="hu-HU" sz="1700" dirty="0"/>
              <a:t>dokumentum megőrzési kötelezettségre (projekt </a:t>
            </a:r>
            <a:r>
              <a:rPr lang="hu-HU" sz="1700" dirty="0" smtClean="0"/>
              <a:t>FH általi lezárását </a:t>
            </a:r>
            <a:r>
              <a:rPr lang="hu-HU" sz="1700" dirty="0"/>
              <a:t>követő 10 év – ÁSZF 21.1. pont szerint)</a:t>
            </a:r>
          </a:p>
          <a:p>
            <a:pPr marL="985838" lvl="3" indent="-266700" algn="just" eaLnBrk="0" fontAlgn="base" hangingPunct="0">
              <a:spcBef>
                <a:spcPct val="20000"/>
              </a:spcBef>
              <a:buClr>
                <a:srgbClr val="4F81BD">
                  <a:lumMod val="75000"/>
                </a:srgbClr>
              </a:buClr>
              <a:buFont typeface="Arial" pitchFamily="34" charset="0"/>
              <a:buChar char="–"/>
              <a:defRPr/>
            </a:pPr>
            <a:r>
              <a:rPr lang="hu-HU" sz="1700" dirty="0"/>
              <a:t>szerződést biztosító, a teljesítési készséget fokozó mellékkötelezettségek alkalmazásáról 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buClr>
                <a:srgbClr val="4F81BD">
                  <a:lumMod val="75000"/>
                </a:srgbClr>
              </a:buClr>
              <a:buFontTx/>
              <a:buChar char="•"/>
              <a:defRPr/>
            </a:pPr>
            <a:r>
              <a:rPr lang="hu-HU" sz="1700" dirty="0"/>
              <a:t>Munkaszerz</a:t>
            </a:r>
            <a:r>
              <a:rPr lang="hu-HU" sz="1700" dirty="0">
                <a:cs typeface="Times New Roman" pitchFamily="18" charset="0"/>
              </a:rPr>
              <a:t>ő</a:t>
            </a:r>
            <a:r>
              <a:rPr lang="hu-HU" sz="1700" dirty="0"/>
              <a:t>déshez, kinevezéshez </a:t>
            </a:r>
            <a:r>
              <a:rPr lang="hu-HU" sz="1700" b="1" dirty="0"/>
              <a:t>munkaköri leírást, önéletrajzot</a:t>
            </a:r>
            <a:r>
              <a:rPr lang="hu-HU" sz="1700" dirty="0"/>
              <a:t> csatolni kell.</a:t>
            </a:r>
            <a:r>
              <a:rPr lang="hu-H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700" dirty="0"/>
              <a:t>Egyértelműen meg kell határozni a projektben végzett munka mennyiségét és a rá vonatkozó bérösszeget.</a:t>
            </a:r>
          </a:p>
        </p:txBody>
      </p:sp>
    </p:spTree>
    <p:extLst>
      <p:ext uri="{BB962C8B-B14F-4D97-AF65-F5344CB8AC3E}">
        <p14:creationId xmlns:p14="http://schemas.microsoft.com/office/powerpoint/2010/main" val="429318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891" y="1094549"/>
            <a:ext cx="8607102" cy="467693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pPr algn="ctr"/>
            <a:r>
              <a:rPr lang="hu-HU" altLang="hu-HU" sz="2200" b="1" dirty="0">
                <a:solidFill>
                  <a:srgbClr val="A69765"/>
                </a:solidFill>
              </a:rPr>
              <a:t>Az egyéb dokumentumokkal szemben támasztott követelmények</a:t>
            </a:r>
            <a:endParaRPr lang="hu-HU" altLang="hu-HU" sz="40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26627" name="Téglalap 12"/>
          <p:cNvSpPr>
            <a:spLocks noChangeArrowheads="1"/>
          </p:cNvSpPr>
          <p:nvPr/>
        </p:nvSpPr>
        <p:spPr bwMode="auto">
          <a:xfrm>
            <a:off x="267891" y="1499138"/>
            <a:ext cx="8101459" cy="43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lvl="0" indent="-342900" algn="just" fontAlgn="base">
              <a:spcBef>
                <a:spcPct val="20000"/>
              </a:spcBef>
              <a:spcAft>
                <a:spcPts val="844"/>
              </a:spcAft>
              <a:defRPr/>
            </a:pPr>
            <a:r>
              <a:rPr lang="hu-HU" sz="1700" b="1" u="sng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Teljesítésigazolás:</a:t>
            </a:r>
            <a:r>
              <a:rPr lang="hu-HU" sz="17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</a:p>
          <a:p>
            <a:pPr lvl="1" algn="just" fontAlgn="base"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 szerződés szerint </a:t>
            </a:r>
            <a:r>
              <a:rPr lang="hu-HU" sz="17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vállalt feladat elvégzését igazolja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.</a:t>
            </a:r>
          </a:p>
          <a:p>
            <a:pPr lvl="1" algn="just" fontAlgn="base"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Jellemzően </a:t>
            </a:r>
            <a:r>
              <a:rPr lang="hu-HU" sz="17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külső szolgáltatói (vállalkozói, szállítói, szakértői) szerződés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ekhez kapcsolódik.</a:t>
            </a:r>
          </a:p>
          <a:p>
            <a:pPr lvl="1" algn="just" fontAlgn="base"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Munkabér elszámoláshoz nem megfelelő → </a:t>
            </a:r>
            <a:r>
              <a:rPr 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munkaidő nyilvántartó lap 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(részmunkaidős vagy túlóra) vagy jelenléti ív (teljes munkaidős).</a:t>
            </a:r>
          </a:p>
          <a:p>
            <a:pPr lvl="1" algn="just" fontAlgn="base"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N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em szükséges külön dokumentum kiállítása, elegendő a </a:t>
            </a:r>
            <a:r>
              <a:rPr lang="hu-HU" sz="1700" b="1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kiállított számlára rávezetett szöveg és aláírás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, pl.</a:t>
            </a:r>
            <a:r>
              <a:rPr lang="hu-HU" sz="1700" i="1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 „A kifizetés jogosságát és összegszerűségét szakmailag igazolom”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.</a:t>
            </a:r>
            <a:endParaRPr lang="hu-HU" sz="1700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  <a:p>
            <a:pPr lvl="1" algn="just" fontAlgn="base"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Ha külön dokumentum kerül kiállításra, f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ormája nem kötött, költség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típusonként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és szervezetenként eltér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ő</a:t>
            </a: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. </a:t>
            </a:r>
          </a:p>
          <a:p>
            <a:pPr lvl="1" algn="just" fontAlgn="base"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Szerződésben rögzített teljesítésigazolás kiállítási kötelezettségnek való megfelelés (pl.: aláíró személye, határidő stb.).</a:t>
            </a:r>
          </a:p>
        </p:txBody>
      </p:sp>
    </p:spTree>
    <p:extLst>
      <p:ext uri="{BB962C8B-B14F-4D97-AF65-F5344CB8AC3E}">
        <p14:creationId xmlns:p14="http://schemas.microsoft.com/office/powerpoint/2010/main" val="2224310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891" y="1094549"/>
            <a:ext cx="8607102" cy="467693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Költségtípusok elszámolási sajátosságai</a:t>
            </a:r>
            <a:endParaRPr lang="hu-HU" altLang="hu-HU" sz="32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26627" name="Téglalap 12"/>
          <p:cNvSpPr>
            <a:spLocks noChangeArrowheads="1"/>
          </p:cNvSpPr>
          <p:nvPr/>
        </p:nvSpPr>
        <p:spPr bwMode="auto">
          <a:xfrm>
            <a:off x="267891" y="1422938"/>
            <a:ext cx="8607102" cy="426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ts val="1687"/>
              </a:spcAft>
              <a:defRPr/>
            </a:pPr>
            <a:endParaRPr lang="hu-HU" altLang="hu-HU" sz="1700" b="1" u="sng" dirty="0" smtClean="0">
              <a:solidFill>
                <a:srgbClr val="4F81BD">
                  <a:lumMod val="75000"/>
                </a:srgbClr>
              </a:solidFill>
              <a:latin typeface="Garamond"/>
              <a:ea typeface="+mn-ea"/>
              <a:cs typeface="+mn-cs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ts val="1687"/>
              </a:spcAft>
              <a:defRPr/>
            </a:pPr>
            <a:r>
              <a:rPr lang="hu-HU" altLang="hu-HU" sz="1700" b="1" u="sng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Bruttó </a:t>
            </a:r>
            <a:r>
              <a:rPr lang="hu-HU" altLang="hu-HU" sz="1700" b="1" u="sng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bér, szociális hozzájárulási </a:t>
            </a:r>
            <a:r>
              <a:rPr lang="hu-HU" altLang="hu-HU" sz="1700" b="1" u="sng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adó (D/I, F/I, G/I):</a:t>
            </a:r>
            <a:endParaRPr lang="hu-HU" altLang="hu-HU" sz="1700" b="1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Elszámoló bizonylat: bérjegyzék/bérszámfejtő lap (projekt pecséttel ellátva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) - </a:t>
            </a:r>
            <a:r>
              <a:rPr lang="hu-HU" altLang="hu-HU" sz="1700" u="sng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benyújtandó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.</a:t>
            </a:r>
            <a:endParaRPr lang="hu-HU" altLang="hu-HU" sz="1700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 projektben végzett munkavégzéshez kapcsolódó bér azon része számolható el, amely végérvényesen a Kedvezményezettet terheli.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Munkaszerződésben/kinevezésben és/vagy munkaköri leírásban projekthivatkozás megadása.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Projektben ledolgozott munkaidő arányos bér számolható el (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munkaidő nyilvántartó lap, </a:t>
            </a: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jelenléti ív, túlóra-elrendelő és 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nyilvántartás - </a:t>
            </a:r>
            <a:r>
              <a:rPr lang="hu-HU" altLang="hu-HU" sz="1700" u="sng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benyújtandó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).</a:t>
            </a:r>
            <a:endParaRPr lang="hu-HU" altLang="hu-HU" sz="1700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 jelentésben csak azon bértétel számolható el, amely kifizetése a jelentési időszakban megtörtént.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Csoportos átutalás esetén GIRO lista.</a:t>
            </a:r>
          </a:p>
        </p:txBody>
      </p:sp>
    </p:spTree>
    <p:extLst>
      <p:ext uri="{BB962C8B-B14F-4D97-AF65-F5344CB8AC3E}">
        <p14:creationId xmlns:p14="http://schemas.microsoft.com/office/powerpoint/2010/main" val="3595844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7891" y="1094549"/>
            <a:ext cx="8607102" cy="467693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Költségtípusok elszámolási sajátosságai</a:t>
            </a:r>
            <a:endParaRPr lang="hu-HU" altLang="hu-HU" sz="32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26627" name="Téglalap 12"/>
          <p:cNvSpPr>
            <a:spLocks noChangeArrowheads="1"/>
          </p:cNvSpPr>
          <p:nvPr/>
        </p:nvSpPr>
        <p:spPr bwMode="auto">
          <a:xfrm>
            <a:off x="267891" y="1545847"/>
            <a:ext cx="8101459" cy="34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ts val="1687"/>
              </a:spcAft>
              <a:defRPr/>
            </a:pPr>
            <a:r>
              <a:rPr lang="hu-HU" altLang="hu-HU" sz="1700" b="1" u="sng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Egyéb személyi juttatások:</a:t>
            </a:r>
            <a:endParaRPr lang="hu-HU" altLang="hu-HU" sz="1700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Munkaszerződésben, </a:t>
            </a:r>
            <a:r>
              <a:rPr lang="hu-HU" altLang="hu-HU" sz="17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cafeteria</a:t>
            </a: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szabályzatban vagy kollektív szerződésben rögzítettek alapján. A </a:t>
            </a:r>
            <a:r>
              <a:rPr lang="hu-HU" altLang="hu-HU" sz="17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cafeteria</a:t>
            </a: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költséget alátámasztja a szabályzat és a 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nyilatkozat - </a:t>
            </a:r>
            <a:r>
              <a:rPr lang="hu-HU" altLang="hu-HU" sz="1700" u="sng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benyújtandó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.</a:t>
            </a:r>
            <a:endParaRPr lang="hu-HU" altLang="hu-HU" sz="1700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Elszámolhatóság feltétele az 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átvétel igazolása. </a:t>
            </a: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A jelentési időszakban kiosztott juttatások értékét lehet elszámolni.</a:t>
            </a: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b="1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Bérlet</a:t>
            </a: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: értékének csak a projektidőszakra eső része számolható el 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(arányosítás).</a:t>
            </a:r>
            <a:endParaRPr lang="hu-HU" altLang="hu-HU" sz="1700" dirty="0">
              <a:solidFill>
                <a:schemeClr val="tx1"/>
              </a:solidFill>
              <a:latin typeface="Garamond"/>
              <a:ea typeface="+mn-ea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9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b="1" dirty="0">
                <a:solidFill>
                  <a:schemeClr val="tx1"/>
                </a:solidFill>
                <a:latin typeface="Garamond"/>
                <a:ea typeface="+mn-ea"/>
                <a:cs typeface="Times New Roman" pitchFamily="18" charset="0"/>
              </a:rPr>
              <a:t>Munkába járás saját gépkocsival</a:t>
            </a: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: csak a jogszabályban szabályozott </a:t>
            </a:r>
            <a:r>
              <a:rPr lang="hu-HU" altLang="hu-HU" sz="17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és a szervezet belső szabályzatában meghatározott esetekben 9-15 </a:t>
            </a:r>
            <a:r>
              <a:rPr lang="hu-HU" altLang="hu-HU" sz="17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Ft/km, alátámasztása jelenléti ívvel és a munkahely-lakóhely távolság igazolására szolgáló nyilatkozattal, forgalmi engedély másolata helyszínen rendelkezésre álljon.</a:t>
            </a:r>
          </a:p>
        </p:txBody>
      </p:sp>
    </p:spTree>
    <p:extLst>
      <p:ext uri="{BB962C8B-B14F-4D97-AF65-F5344CB8AC3E}">
        <p14:creationId xmlns:p14="http://schemas.microsoft.com/office/powerpoint/2010/main" val="710092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0757" y="890746"/>
            <a:ext cx="7419052" cy="467692"/>
          </a:xfrm>
          <a:prstGeom prst="rect">
            <a:avLst/>
          </a:prstGeom>
          <a:noFill/>
        </p:spPr>
        <p:txBody>
          <a:bodyPr lIns="64291" tIns="32146" rIns="64291" bIns="32146"/>
          <a:lstStyle/>
          <a:p>
            <a:pPr algn="ctr"/>
            <a:r>
              <a:rPr lang="hu-HU" altLang="hu-HU" sz="2400" b="1" dirty="0">
                <a:solidFill>
                  <a:srgbClr val="A69765"/>
                </a:solidFill>
              </a:rPr>
              <a:t>Költségtípusok elszámolási sajátosságai</a:t>
            </a:r>
            <a:endParaRPr lang="hu-HU" altLang="hu-HU" sz="2200" b="1" dirty="0">
              <a:solidFill>
                <a:schemeClr val="folHlink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267891" y="1099469"/>
            <a:ext cx="8608219" cy="2653233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marL="502277">
              <a:lnSpc>
                <a:spcPct val="90000"/>
              </a:lnSpc>
              <a:tabLst>
                <a:tab pos="502277" algn="l"/>
              </a:tabLst>
              <a:defRPr/>
            </a:pPr>
            <a:endParaRPr lang="hu-HU" sz="1700" b="1" smtClean="0">
              <a:solidFill>
                <a:srgbClr val="00B011"/>
              </a:solidFill>
            </a:endParaRPr>
          </a:p>
          <a:p>
            <a:pPr marL="251139" indent="-251139">
              <a:defRPr/>
            </a:pPr>
            <a:endParaRPr lang="hu-HU" sz="1700" smtClean="0"/>
          </a:p>
          <a:p>
            <a:pPr marL="190866" lvl="1" indent="-187517">
              <a:defRPr/>
            </a:pPr>
            <a:endParaRPr lang="hu-HU" sz="1700" smtClean="0">
              <a:solidFill>
                <a:srgbClr val="FF0000"/>
              </a:solidFill>
            </a:endParaRPr>
          </a:p>
          <a:p>
            <a:pPr marL="190866" lvl="1" indent="-187517">
              <a:defRPr/>
            </a:pPr>
            <a:endParaRPr lang="hu-HU" sz="1500" smtClean="0"/>
          </a:p>
          <a:p>
            <a:pPr marL="190866" lvl="1" indent="-187517">
              <a:defRPr/>
            </a:pPr>
            <a:endParaRPr lang="hu-HU" sz="1500" smtClean="0"/>
          </a:p>
          <a:p>
            <a:pPr marL="190866" lvl="1" indent="-187517">
              <a:defRPr/>
            </a:pPr>
            <a:endParaRPr lang="hu-HU" sz="1700" smtClean="0"/>
          </a:p>
          <a:p>
            <a:pPr marL="502277">
              <a:lnSpc>
                <a:spcPct val="90000"/>
              </a:lnSpc>
              <a:tabLst>
                <a:tab pos="502277" algn="l"/>
              </a:tabLst>
              <a:defRPr/>
            </a:pPr>
            <a:endParaRPr lang="hu-HU" sz="1700" smtClean="0">
              <a:solidFill>
                <a:srgbClr val="FF0000"/>
              </a:solidFill>
            </a:endParaRPr>
          </a:p>
          <a:p>
            <a:pPr marL="311412" indent="-311412">
              <a:defRPr/>
            </a:pPr>
            <a:endParaRPr lang="hu-HU" sz="1700" b="1" smtClean="0">
              <a:solidFill>
                <a:srgbClr val="00B011"/>
              </a:solidFill>
            </a:endParaRPr>
          </a:p>
          <a:p>
            <a:pPr marL="502277" indent="-502277">
              <a:defRPr/>
            </a:pPr>
            <a:endParaRPr lang="hu-HU" sz="2000" b="1" smtClean="0">
              <a:solidFill>
                <a:srgbClr val="00B011"/>
              </a:solidFill>
            </a:endParaRPr>
          </a:p>
          <a:p>
            <a:pPr marL="502277" indent="-502277">
              <a:defRPr/>
            </a:pPr>
            <a:endParaRPr lang="hu-HU" sz="2000" b="1" dirty="0">
              <a:solidFill>
                <a:srgbClr val="00B01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19235" y="1631425"/>
            <a:ext cx="8403953" cy="5076548"/>
          </a:xfrm>
          <a:prstGeom prst="rect">
            <a:avLst/>
          </a:prstGeom>
        </p:spPr>
        <p:txBody>
          <a:bodyPr lIns="64291" tIns="32146" rIns="64291" bIns="32146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altLang="hu-HU" sz="2000" b="1" u="sng" dirty="0" smtClean="0"/>
              <a:t>Eszközök (B/IV), immateriális javak (B/V)</a:t>
            </a:r>
            <a:r>
              <a:rPr lang="hu-HU" altLang="hu-HU" sz="2000" b="1" dirty="0" smtClean="0"/>
              <a:t>: </a:t>
            </a:r>
            <a:endParaRPr lang="hu-HU" altLang="hu-HU" sz="2000" b="1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Beszerzési szabályok betartása </a:t>
            </a:r>
            <a:r>
              <a:rPr lang="hu-HU" altLang="hu-HU" sz="2000" dirty="0"/>
              <a:t>(közbeszerzési tv., 3 árajánlat, </a:t>
            </a:r>
            <a:r>
              <a:rPr lang="hu-HU" altLang="hu-HU" sz="2000" dirty="0" err="1"/>
              <a:t>árajánlat</a:t>
            </a:r>
            <a:r>
              <a:rPr lang="hu-HU" altLang="hu-HU" sz="2000" dirty="0"/>
              <a:t>)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Szerződés és szállítólevél/teljesítési igazolás köteles, kivéve kiskereskedelmi forgalomban beszerzett eszközök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Tárgyi eszköz esetén állományba vételi bizonylat és tárgyi eszköz karton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dirty="0"/>
              <a:t>Kis értékű eszközöknél raktári bevételi és kiadási bizonylat (számviteli politikának megfelelően)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b="1" u="sng" dirty="0" smtClean="0"/>
              <a:t>Ingatlan (B/I-III):</a:t>
            </a:r>
            <a:endParaRPr lang="hu-HU" sz="20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Vásárlás, építés, felújítás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Beszerzési szabályok betartása, jellemzően közbeszerzés vagy 3 árajánlat bekérés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Szerződés és építés, felújítás esetén teljesítésigazolás köteles tevékenység. Részteljesítési, ezáltal részszámlázási lehetőség esetén részteljesítési igazolás kiállítása.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b="1" u="sng" dirty="0"/>
              <a:t>Külső </a:t>
            </a:r>
            <a:r>
              <a:rPr lang="hu-HU" sz="2000" b="1" u="sng" dirty="0" smtClean="0"/>
              <a:t>szolgáltató (C):</a:t>
            </a:r>
            <a:endParaRPr lang="hu-HU" sz="2000" b="1" u="sng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000" dirty="0"/>
              <a:t>Beszerzési szabályok betartása, jellemzően közbeszerzés vagy 3 árajánlat bekérés</a:t>
            </a:r>
          </a:p>
          <a:p>
            <a:pPr>
              <a:spcBef>
                <a:spcPts val="211"/>
              </a:spcBef>
              <a:spcAft>
                <a:spcPts val="211"/>
              </a:spcAft>
              <a:defRPr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0930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70546"/>
            <a:ext cx="8229600" cy="447091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Költségtípusok elszámolási sajátosságai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2186" lvl="0" indent="-482186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422"/>
              </a:spcAft>
              <a:buNone/>
              <a:defRPr/>
            </a:pPr>
            <a:r>
              <a:rPr lang="hu-HU" sz="1700" b="1" u="sng" dirty="0"/>
              <a:t>Utazási </a:t>
            </a:r>
            <a:r>
              <a:rPr lang="hu-HU" sz="1700" b="1" u="sng" dirty="0" smtClean="0"/>
              <a:t>költség (D/II, F/III, G/II):</a:t>
            </a:r>
            <a:endParaRPr lang="hu-HU" sz="1700" b="1" u="sng" dirty="0"/>
          </a:p>
          <a:p>
            <a:pPr marL="482186" lvl="0" indent="-482186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dirty="0"/>
              <a:t>Projektmegvalósításban résztvevők vagy célcsoport utazási költségeinek elszámolására szolgál. Szervezeten kívüli személyek (pl.: vállalkozók, önkéntesek) utazási költsége csak abban az esetben, ha a szerződés vagy más dokumentum (pl.: meghívó) annak térítésére lehetőséget ad.</a:t>
            </a:r>
          </a:p>
          <a:p>
            <a:pPr marL="482186" lvl="0" indent="-482186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dirty="0"/>
              <a:t>Közvetett szerepet betöltött személyek (pl.: ügyvezető) utazási költsége közvetett költség.</a:t>
            </a:r>
          </a:p>
          <a:p>
            <a:pPr marL="482186" lvl="0" indent="-482186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b="1" dirty="0"/>
              <a:t>Főszabályként kiküldetési rendelvény köteles költségek.</a:t>
            </a:r>
          </a:p>
          <a:p>
            <a:pPr marL="482186" lvl="0" indent="-482186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pitchFamily="34" charset="0"/>
              <a:buChar char="•"/>
              <a:defRPr/>
            </a:pPr>
            <a:r>
              <a:rPr lang="hu-HU" sz="1700" dirty="0"/>
              <a:t>Preferált igénybevétel a </a:t>
            </a:r>
            <a:r>
              <a:rPr lang="hu-HU" sz="1700" b="1" dirty="0"/>
              <a:t>tömegközlekedés</a:t>
            </a:r>
            <a:r>
              <a:rPr lang="hu-HU" sz="1700" dirty="0"/>
              <a:t> legolcsóbb formája.</a:t>
            </a:r>
          </a:p>
          <a:p>
            <a:pPr marL="1044736" lvl="2" indent="-482186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Tx/>
              <a:buChar char="-"/>
              <a:defRPr/>
            </a:pPr>
            <a:r>
              <a:rPr lang="hu-HU" sz="1700" dirty="0"/>
              <a:t>2. osztályú vonatjegy számolható el (IC pótjegy is).</a:t>
            </a:r>
          </a:p>
          <a:p>
            <a:pPr marL="1044736" lvl="2" indent="-482186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Tx/>
              <a:buChar char="-"/>
              <a:defRPr/>
            </a:pPr>
            <a:r>
              <a:rPr lang="hu-HU" sz="1700" dirty="0"/>
              <a:t>Repülőgép igénybevétel csak 800 km oda-vissza út esetén vagy ha a földrajzi viszonyok indokolttá teszik. Csak turista jegy számolható el. Beszállókártya vagy egyéb az utazást alátámasztó bizonylat (pl.: jelenléti ív, </a:t>
            </a:r>
            <a:r>
              <a:rPr lang="hu-HU" sz="1700" dirty="0" err="1"/>
              <a:t>útibeszámoló</a:t>
            </a:r>
            <a:r>
              <a:rPr lang="hu-HU" sz="1700" dirty="0"/>
              <a:t>) </a:t>
            </a:r>
          </a:p>
          <a:p>
            <a:pPr marL="1044736" lvl="2" indent="-482186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Tx/>
              <a:buChar char="-"/>
              <a:defRPr/>
            </a:pPr>
            <a:r>
              <a:rPr lang="hu-HU" sz="1700" dirty="0"/>
              <a:t>Taxiköltség elszámolására indokolt esetben van lehetőség.</a:t>
            </a:r>
            <a:endParaRPr lang="hu-H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26017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10652"/>
            <a:ext cx="8229600" cy="406985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Költségtípusok elszámolási sajátosságai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2186" indent="-482186" algn="just">
              <a:spcAft>
                <a:spcPts val="844"/>
              </a:spcAft>
              <a:buFont typeface="Arial" pitchFamily="34" charset="0"/>
              <a:buNone/>
              <a:defRPr/>
            </a:pPr>
            <a:r>
              <a:rPr lang="hu-HU" sz="1600" b="1" u="sng" dirty="0"/>
              <a:t>Utazási </a:t>
            </a:r>
            <a:r>
              <a:rPr lang="hu-HU" sz="1600" b="1" u="sng" dirty="0" smtClean="0"/>
              <a:t>költség </a:t>
            </a:r>
            <a:r>
              <a:rPr lang="hu-HU" sz="1600" b="1" u="sng" dirty="0"/>
              <a:t>(D/II, F/III, G/II)</a:t>
            </a:r>
            <a:r>
              <a:rPr lang="hu-HU" sz="1600" b="1" u="sng" dirty="0" smtClean="0"/>
              <a:t>:</a:t>
            </a:r>
            <a:endParaRPr lang="hu-HU" sz="1600" b="1" u="sng" dirty="0"/>
          </a:p>
          <a:p>
            <a:pPr algn="just">
              <a:spcAft>
                <a:spcPts val="422"/>
              </a:spcAft>
              <a:defRPr/>
            </a:pPr>
            <a:r>
              <a:rPr lang="hu-HU" sz="1600" b="1" dirty="0"/>
              <a:t>Saját tulajdonú gépkocsi </a:t>
            </a:r>
            <a:r>
              <a:rPr lang="hu-HU" sz="1600" b="1" dirty="0" smtClean="0"/>
              <a:t>hivatali célú használata</a:t>
            </a:r>
            <a:r>
              <a:rPr lang="hu-HU" sz="1600" dirty="0">
                <a:cs typeface="Times New Roman" pitchFamily="18" charset="0"/>
              </a:rPr>
              <a:t>: </a:t>
            </a:r>
          </a:p>
          <a:p>
            <a:pPr lvl="1" algn="just">
              <a:spcAft>
                <a:spcPts val="422"/>
              </a:spcAft>
              <a:buFontTx/>
              <a:buChar char="-"/>
              <a:defRPr/>
            </a:pPr>
            <a:r>
              <a:rPr lang="hu-HU" sz="1600" dirty="0">
                <a:cs typeface="Times New Roman" pitchFamily="18" charset="0"/>
              </a:rPr>
              <a:t>NAV által közzétett norma és üzemanyag ár használata + </a:t>
            </a:r>
            <a:r>
              <a:rPr lang="hu-HU" sz="1600" dirty="0" smtClean="0">
                <a:cs typeface="Times New Roman" pitchFamily="18" charset="0"/>
              </a:rPr>
              <a:t>kilométerenkénti normaköltség jogszabály alapján</a:t>
            </a:r>
            <a:endParaRPr lang="hu-HU" sz="1600" dirty="0">
              <a:cs typeface="Times New Roman" pitchFamily="18" charset="0"/>
            </a:endParaRPr>
          </a:p>
          <a:p>
            <a:pPr lvl="1" algn="just">
              <a:spcAft>
                <a:spcPts val="422"/>
              </a:spcAft>
              <a:buFontTx/>
              <a:buChar char="-"/>
              <a:defRPr/>
            </a:pPr>
            <a:r>
              <a:rPr lang="hu-HU" sz="1600" dirty="0">
                <a:cs typeface="Times New Roman" pitchFamily="18" charset="0"/>
              </a:rPr>
              <a:t>Forgalmi engedély másolata</a:t>
            </a:r>
          </a:p>
          <a:p>
            <a:pPr lvl="1" algn="just">
              <a:spcAft>
                <a:spcPts val="422"/>
              </a:spcAft>
              <a:buFontTx/>
              <a:buChar char="-"/>
              <a:defRPr/>
            </a:pPr>
            <a:r>
              <a:rPr lang="hu-HU" sz="1600" dirty="0"/>
              <a:t>Ha a belső szabályzat előírja, a munkavállaló és a munkáltató közötti megállapodás</a:t>
            </a:r>
          </a:p>
          <a:p>
            <a:pPr algn="just">
              <a:spcAft>
                <a:spcPts val="422"/>
              </a:spcAft>
              <a:defRPr/>
            </a:pPr>
            <a:r>
              <a:rPr lang="hu-HU" sz="1600" b="1" dirty="0" smtClean="0"/>
              <a:t>Hivatali </a:t>
            </a:r>
            <a:r>
              <a:rPr lang="hu-HU" sz="1600" b="1" dirty="0"/>
              <a:t>gépjármű használata</a:t>
            </a:r>
            <a:r>
              <a:rPr lang="hu-HU" sz="1600" dirty="0">
                <a:cs typeface="Times New Roman" pitchFamily="18" charset="0"/>
              </a:rPr>
              <a:t>:</a:t>
            </a:r>
          </a:p>
          <a:p>
            <a:pPr lvl="1" algn="just">
              <a:spcAft>
                <a:spcPts val="422"/>
              </a:spcAft>
              <a:buFontTx/>
              <a:buChar char="-"/>
              <a:defRPr/>
            </a:pPr>
            <a:r>
              <a:rPr lang="hu-HU" sz="1600" dirty="0">
                <a:cs typeface="Times New Roman" pitchFamily="18" charset="0"/>
              </a:rPr>
              <a:t>Gépjármű kezelési szabályzat alapján</a:t>
            </a:r>
          </a:p>
          <a:p>
            <a:pPr lvl="1" algn="just">
              <a:spcAft>
                <a:spcPts val="422"/>
              </a:spcAft>
              <a:buFontTx/>
              <a:buChar char="-"/>
              <a:defRPr/>
            </a:pPr>
            <a:r>
              <a:rPr lang="hu-HU" sz="1600" dirty="0">
                <a:cs typeface="Times New Roman" pitchFamily="18" charset="0"/>
              </a:rPr>
              <a:t>Forgalmi engedély másolata</a:t>
            </a:r>
          </a:p>
          <a:p>
            <a:pPr lvl="1" algn="just">
              <a:spcAft>
                <a:spcPts val="422"/>
              </a:spcAft>
              <a:buFontTx/>
              <a:buChar char="-"/>
              <a:defRPr/>
            </a:pPr>
            <a:r>
              <a:rPr lang="hu-HU" sz="1600" dirty="0">
                <a:cs typeface="Times New Roman" pitchFamily="18" charset="0"/>
              </a:rPr>
              <a:t>Menetlevél vezetése kötelező, menetlevélben projekthivatkozás feltüntetése</a:t>
            </a:r>
          </a:p>
          <a:p>
            <a:pPr lvl="1" algn="just">
              <a:spcAft>
                <a:spcPts val="422"/>
              </a:spcAft>
              <a:buFontTx/>
              <a:buChar char="-"/>
              <a:defRPr/>
            </a:pPr>
            <a:r>
              <a:rPr lang="hu-HU" sz="1600" dirty="0">
                <a:cs typeface="Times New Roman" pitchFamily="18" charset="0"/>
              </a:rPr>
              <a:t>Karbantartási, fenntartási költség közvetett jelleg, </a:t>
            </a:r>
            <a:r>
              <a:rPr lang="hu-HU" sz="1600" dirty="0" smtClean="0">
                <a:cs typeface="Times New Roman" pitchFamily="18" charset="0"/>
              </a:rPr>
              <a:t>közvetlen költségként </a:t>
            </a:r>
            <a:r>
              <a:rPr lang="hu-HU" sz="1600" dirty="0">
                <a:cs typeface="Times New Roman" pitchFamily="18" charset="0"/>
              </a:rPr>
              <a:t>nem elszámolható</a:t>
            </a:r>
          </a:p>
          <a:p>
            <a:pPr lvl="1" algn="just">
              <a:spcAft>
                <a:spcPts val="422"/>
              </a:spcAft>
              <a:buFontTx/>
              <a:buChar char="-"/>
              <a:defRPr/>
            </a:pPr>
            <a:r>
              <a:rPr lang="hu-HU" sz="1600" dirty="0">
                <a:cs typeface="Times New Roman" pitchFamily="18" charset="0"/>
              </a:rPr>
              <a:t>A projektre történő használatra vonatkozó értékcsökkenés tárgyi eszköz karton alapján elszámolható, ha előzőleg nem uniós forrásból szerezték be a gépjárművet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0149689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22420"/>
            <a:ext cx="8229600" cy="495217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Költségtípusok elszámolási sajátosságai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2186" lvl="0" indent="-482186" algn="just" eaLnBrk="0" fontAlgn="base" hangingPunct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hu-HU" sz="1600" b="1" u="sng" dirty="0"/>
              <a:t>Utazási </a:t>
            </a:r>
            <a:r>
              <a:rPr lang="hu-HU" sz="1600" b="1" u="sng" dirty="0" smtClean="0"/>
              <a:t>költség </a:t>
            </a:r>
            <a:r>
              <a:rPr lang="hu-HU" sz="1600" b="1" u="sng" dirty="0"/>
              <a:t>(D/II, F/III, G/II)</a:t>
            </a:r>
            <a:r>
              <a:rPr lang="hu-HU" sz="1600" b="1" u="sng" dirty="0" smtClean="0"/>
              <a:t>:</a:t>
            </a:r>
            <a:endParaRPr lang="hu-HU" sz="1600" b="1" u="sng" dirty="0"/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b="1" dirty="0">
                <a:cs typeface="Times New Roman" pitchFamily="18" charset="0"/>
              </a:rPr>
              <a:t>Autópálya matrica</a:t>
            </a:r>
            <a:r>
              <a:rPr lang="hu-HU" sz="1600" dirty="0">
                <a:cs typeface="Times New Roman" pitchFamily="18" charset="0"/>
              </a:rPr>
              <a:t>: Elszámolható számla ellenében. Egyértelműen megállapítható az igénybevétel időtartama és a gépkocsi rendszáma. Csak a projekt szempontjából szükséges időtartamú engedélyezett.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b="1" dirty="0">
                <a:cs typeface="Times New Roman" pitchFamily="18" charset="0"/>
              </a:rPr>
              <a:t>Parkolási díj</a:t>
            </a:r>
            <a:r>
              <a:rPr lang="hu-HU" sz="1600" dirty="0">
                <a:cs typeface="Times New Roman" pitchFamily="18" charset="0"/>
              </a:rPr>
              <a:t>: Elszámolható számla és parkoló cédula ellenében. Megállapítható a felmerülésének indoka, és projekthez köthetősége.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b="1" dirty="0">
                <a:cs typeface="Times New Roman" pitchFamily="18" charset="0"/>
              </a:rPr>
              <a:t>Külföldi napidíj</a:t>
            </a:r>
            <a:r>
              <a:rPr lang="hu-HU" sz="1600" dirty="0">
                <a:cs typeface="Times New Roman" pitchFamily="18" charset="0"/>
              </a:rPr>
              <a:t>: </a:t>
            </a:r>
            <a:r>
              <a:rPr lang="hu-HU" sz="1600" dirty="0" smtClean="0">
                <a:cs typeface="Times New Roman" pitchFamily="18" charset="0"/>
              </a:rPr>
              <a:t>pályázati kiírás </a:t>
            </a:r>
            <a:r>
              <a:rPr lang="hu-HU" sz="1600" dirty="0">
                <a:cs typeface="Times New Roman" pitchFamily="18" charset="0"/>
              </a:rPr>
              <a:t>alapján maximalizált az elszámolható külföldi napidíj. Alapbizonylat kiküldetési rendelvény (projektpecséttel ellátott).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b="1" dirty="0">
                <a:cs typeface="Times New Roman" pitchFamily="18" charset="0"/>
              </a:rPr>
              <a:t>Étkezési költség</a:t>
            </a:r>
            <a:r>
              <a:rPr lang="hu-HU" sz="1600" dirty="0">
                <a:cs typeface="Times New Roman" pitchFamily="18" charset="0"/>
              </a:rPr>
              <a:t>: Tényleges számlák alapján, ebben az esetben napidíj elszámolására nincs mód.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b="1" dirty="0">
                <a:cs typeface="Times New Roman" pitchFamily="18" charset="0"/>
              </a:rPr>
              <a:t>Dologi költség</a:t>
            </a:r>
            <a:r>
              <a:rPr lang="hu-HU" sz="1600" dirty="0">
                <a:cs typeface="Times New Roman" pitchFamily="18" charset="0"/>
              </a:rPr>
              <a:t>: Tényleges számla, nyugta vagy menetjegy alapján. 2. osztályú igénybevétel szabálya itt is érvényes.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b="1" dirty="0">
                <a:cs typeface="Times New Roman" pitchFamily="18" charset="0"/>
              </a:rPr>
              <a:t>Szállásköltség</a:t>
            </a:r>
            <a:r>
              <a:rPr lang="hu-HU" sz="1600" dirty="0">
                <a:cs typeface="Times New Roman" pitchFamily="18" charset="0"/>
              </a:rPr>
              <a:t>: Kormányrendelet alapján maximalizált az összege. Beszerzési szabályok figyelembevétele! Elszámolható az idegenforgalmi adó is. Ha a számlában étkezési költség (kivéve reggeli) van, napidíjat csökkenteni kell. Számlában lévő </a:t>
            </a:r>
            <a:r>
              <a:rPr lang="hu-HU" sz="1600" dirty="0" err="1">
                <a:cs typeface="Times New Roman" pitchFamily="18" charset="0"/>
              </a:rPr>
              <a:t>minibár</a:t>
            </a:r>
            <a:r>
              <a:rPr lang="hu-HU" sz="1600" dirty="0">
                <a:cs typeface="Times New Roman" pitchFamily="18" charset="0"/>
              </a:rPr>
              <a:t>, internet, mosatás költsége nem elszámolható.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hu-HU" sz="1600" b="1" dirty="0">
                <a:cs typeface="Times New Roman" pitchFamily="18" charset="0"/>
              </a:rPr>
              <a:t>Utasbiztosítás</a:t>
            </a:r>
            <a:r>
              <a:rPr lang="hu-HU" sz="1600" dirty="0">
                <a:cs typeface="Times New Roman" pitchFamily="18" charset="0"/>
              </a:rPr>
              <a:t>: számla és biztosítási kötvény, csak a projekttevékenység időszakára vonatkozó költség számolható el.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5451066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30442"/>
            <a:ext cx="8229600" cy="487196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Költségtípusok elszámolási sajátosságai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639" lvl="0" indent="-361639" algn="just" eaLnBrk="0" fontAlgn="base" hangingPunct="0">
              <a:spcBef>
                <a:spcPct val="20000"/>
              </a:spcBef>
              <a:spcAft>
                <a:spcPts val="1687"/>
              </a:spcAft>
              <a:buNone/>
              <a:defRPr/>
            </a:pPr>
            <a:r>
              <a:rPr lang="hu-HU" altLang="hu-HU" sz="1600" b="1" u="sng" dirty="0"/>
              <a:t>Készlet és </a:t>
            </a:r>
            <a:r>
              <a:rPr lang="hu-HU" altLang="hu-HU" sz="1600" b="1" u="sng" dirty="0" smtClean="0"/>
              <a:t>fogyóeszköz (E/I): </a:t>
            </a:r>
            <a:endParaRPr lang="hu-HU" altLang="hu-HU" sz="1600" b="1" u="sng" dirty="0"/>
          </a:p>
          <a:p>
            <a:pPr marL="361639" lvl="0" indent="-361639" algn="just" eaLnBrk="0" fontAlgn="base" hangingPunct="0"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600" dirty="0"/>
              <a:t>Általában kiskereskedelmi forgalomban vagy árajánlat bekéréssel (általában megrendelő alapján) beszerzett kis értékű eszközök</a:t>
            </a:r>
          </a:p>
          <a:p>
            <a:pPr marL="361639" lvl="0" indent="-361639" algn="just" eaLnBrk="0" fontAlgn="base" hangingPunct="0"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600" dirty="0"/>
              <a:t>Raktáron maradt készlet nem elszámolható → raktári bevételi és kiadási bizonylat</a:t>
            </a:r>
          </a:p>
          <a:p>
            <a:pPr marL="361639" lvl="0" indent="-361639" algn="just" eaLnBrk="0" fontAlgn="base" hangingPunct="0"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600" dirty="0"/>
              <a:t>Kiosztási jegyzékkel/átadás-átvételi dokumentummal, jelenléti ívvel (a költség jellegétől függően) igazolni kell a felhasználást</a:t>
            </a:r>
          </a:p>
          <a:p>
            <a:pPr marL="361639" lvl="0" indent="-361639" algn="just" eaLnBrk="0" fontAlgn="base" hangingPunct="0"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600" dirty="0"/>
              <a:t>Készletnyilvántartás</a:t>
            </a:r>
            <a:endParaRPr lang="hu-HU" altLang="hu-HU" sz="1600" b="1" u="sng" dirty="0"/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687"/>
              </a:spcAft>
              <a:buNone/>
              <a:defRPr/>
            </a:pPr>
            <a:r>
              <a:rPr lang="hu-HU" altLang="hu-HU" sz="1600" b="1" u="sng" dirty="0"/>
              <a:t>Célcsoportot érintő </a:t>
            </a:r>
            <a:r>
              <a:rPr lang="hu-HU" altLang="hu-HU" sz="1600" b="1" u="sng" dirty="0" smtClean="0"/>
              <a:t>ösztönzők/juttatások (F):</a:t>
            </a:r>
            <a:endParaRPr lang="hu-HU" altLang="hu-HU" sz="1600" b="1" u="sng" dirty="0"/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600" dirty="0"/>
              <a:t>Alátámasztása kiosztási jegyzékkel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600" dirty="0"/>
              <a:t>A jegyzékben szereplő személyek összevetésre kerülnek a létszámjelentéssel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8111355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97466"/>
            <a:ext cx="8229600" cy="520171"/>
          </a:xfrm>
        </p:spPr>
        <p:txBody>
          <a:bodyPr/>
          <a:lstStyle/>
          <a:p>
            <a:pPr algn="ctr"/>
            <a:r>
              <a:rPr lang="hu-HU" sz="4000" b="1" dirty="0" smtClean="0">
                <a:solidFill>
                  <a:srgbClr val="A69765"/>
                </a:solidFill>
              </a:rPr>
              <a:t>Amiről szó lesz</a:t>
            </a:r>
            <a:endParaRPr lang="hu-HU" sz="4000" b="1" dirty="0">
              <a:solidFill>
                <a:srgbClr val="A69765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Pénzügyi PEJ összeállítását segítő dokumentumok</a:t>
            </a:r>
          </a:p>
          <a:p>
            <a:r>
              <a:rPr lang="hu-HU" dirty="0" smtClean="0"/>
              <a:t>Pénzügyi jelentés elkészítése</a:t>
            </a:r>
          </a:p>
          <a:p>
            <a:r>
              <a:rPr lang="hu-HU" dirty="0" smtClean="0"/>
              <a:t>Alátámasztó dokumentumok</a:t>
            </a:r>
          </a:p>
          <a:p>
            <a:r>
              <a:rPr lang="hu-HU" dirty="0" smtClean="0"/>
              <a:t>Monitoring és hiánypótlások kezelése</a:t>
            </a:r>
          </a:p>
          <a:p>
            <a:r>
              <a:rPr lang="hu-HU" dirty="0" smtClean="0"/>
              <a:t>Könyvelés, NAV igazolás</a:t>
            </a:r>
          </a:p>
          <a:p>
            <a:r>
              <a:rPr lang="hu-HU" dirty="0" smtClean="0"/>
              <a:t>A finanszírozás módja, kifizetések összege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2245213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010652"/>
            <a:ext cx="8229600" cy="406985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Egyéb bizonylatok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266"/>
              </a:spcAft>
              <a:buNone/>
              <a:defRPr/>
            </a:pPr>
            <a:r>
              <a:rPr lang="hu-HU" altLang="hu-HU" sz="1700" b="1" u="sng" dirty="0"/>
              <a:t>Átadás-átvételi jegyzék/kiosztási jegyzék:</a:t>
            </a:r>
          </a:p>
          <a:p>
            <a:pPr marL="742950" lvl="1" indent="-742950" algn="just" eaLnBrk="0" fontAlgn="base" hangingPunct="0">
              <a:spcBef>
                <a:spcPct val="20000"/>
              </a:spcBef>
              <a:spcAft>
                <a:spcPts val="1266"/>
              </a:spcAft>
              <a:buClr>
                <a:srgbClr val="4F81BD">
                  <a:lumMod val="75000"/>
                </a:srgbClr>
              </a:buClr>
              <a:buFontTx/>
              <a:buChar char="•"/>
              <a:tabLst>
                <a:tab pos="266700" algn="l"/>
              </a:tabLst>
              <a:defRPr/>
            </a:pPr>
            <a:r>
              <a:rPr lang="hu-HU" altLang="hu-HU" sz="1700" dirty="0">
                <a:cs typeface="Times New Roman" pitchFamily="18" charset="0"/>
              </a:rPr>
              <a:t>Jellemzően a célcsoport részére kiosztott készletek, felszerelések, menetjegyek vagy a projektben érintett munkavállalók részére kiosztott közlekedési bérlet, stb. esetén szükséges csatolni.</a:t>
            </a:r>
            <a:r>
              <a:rPr lang="hu-HU" altLang="hu-HU" sz="1700" dirty="0"/>
              <a:t> </a:t>
            </a:r>
            <a:endParaRPr lang="hu-HU" altLang="hu-HU" sz="1700" dirty="0">
              <a:cs typeface="Times New Roman" pitchFamily="18" charset="0"/>
            </a:endParaRPr>
          </a:p>
          <a:p>
            <a:pPr marL="719138" lvl="1" indent="-719138" eaLnBrk="0" fontAlgn="base" hangingPunct="0">
              <a:spcBef>
                <a:spcPct val="20000"/>
              </a:spcBef>
              <a:spcAft>
                <a:spcPts val="1266"/>
              </a:spcAft>
              <a:buClr>
                <a:srgbClr val="4F81BD">
                  <a:lumMod val="75000"/>
                </a:srgbClr>
              </a:buClr>
              <a:buFontTx/>
              <a:buChar char="•"/>
              <a:defRPr/>
            </a:pPr>
            <a:r>
              <a:rPr lang="hu-HU" altLang="hu-HU" sz="1700" b="1" dirty="0">
                <a:cs typeface="Times New Roman" pitchFamily="18" charset="0"/>
              </a:rPr>
              <a:t>F</a:t>
            </a:r>
            <a:r>
              <a:rPr lang="hu-HU" altLang="hu-HU" sz="1700" b="1" dirty="0"/>
              <a:t>ormája nem kötött</a:t>
            </a:r>
            <a:r>
              <a:rPr lang="hu-HU" altLang="hu-HU" sz="1700" dirty="0"/>
              <a:t>, de az alábbi adatokat tartalmazza: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</a:t>
            </a:r>
            <a:r>
              <a:rPr lang="hu-HU" altLang="hu-HU" sz="1700" dirty="0" err="1"/>
              <a:t>TSz</a:t>
            </a:r>
            <a:r>
              <a:rPr lang="hu-HU" altLang="hu-HU" sz="1700" dirty="0"/>
              <a:t> száma, projekt címe,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számla(k) sorszáma, összege,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kiosztott tételek megnevezése, darabszáma,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átvevő személy teljes neve nyomtatott betűvel,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átvevő személy aláírása, 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átvétel dátuma,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láthatósági elemek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0602464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54504"/>
            <a:ext cx="8229600" cy="463133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Egyéb bizonylatok követelményei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hu-HU" altLang="hu-HU" sz="1700" b="1" u="sng" dirty="0"/>
              <a:t>Jelenléti ív: </a:t>
            </a:r>
            <a:r>
              <a:rPr lang="hu-HU" altLang="hu-HU" sz="1700" dirty="0"/>
              <a:t>(jellemző képzések, kulturális programok esetén)</a:t>
            </a:r>
          </a:p>
          <a:p>
            <a:pPr marL="342900" lvl="0" indent="-34290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hu-HU" altLang="hu-HU" sz="1700" dirty="0"/>
          </a:p>
          <a:p>
            <a:pPr marL="342900" lvl="0" indent="-342900"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hu-HU" altLang="hu-HU" sz="1700" dirty="0"/>
              <a:t> 	</a:t>
            </a:r>
            <a:r>
              <a:rPr lang="hu-HU" altLang="hu-HU" sz="1700" b="1" dirty="0"/>
              <a:t>Nincs formai követelménye</a:t>
            </a:r>
            <a:r>
              <a:rPr lang="hu-HU" altLang="hu-HU" sz="1700" dirty="0"/>
              <a:t>, de a következő adatokat tartalmaznia kell: </a:t>
            </a:r>
          </a:p>
          <a:p>
            <a:pPr lvl="2" eaLnBrk="0" fontAlgn="base" hangingPunct="0">
              <a:spcBef>
                <a:spcPts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képzés/program megnevezése,</a:t>
            </a:r>
          </a:p>
          <a:p>
            <a:pPr lvl="2" eaLnBrk="0" fontAlgn="base" hangingPunct="0">
              <a:spcBef>
                <a:spcPts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</a:t>
            </a:r>
            <a:r>
              <a:rPr lang="hu-HU" altLang="hu-HU" sz="1700" dirty="0" err="1"/>
              <a:t>TSz</a:t>
            </a:r>
            <a:r>
              <a:rPr lang="hu-HU" altLang="hu-HU" sz="1700" dirty="0"/>
              <a:t> száma, projekt címe.</a:t>
            </a:r>
          </a:p>
          <a:p>
            <a:pPr lvl="2" eaLnBrk="0" fontAlgn="base" hangingPunct="0">
              <a:spcBef>
                <a:spcPts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</a:t>
            </a:r>
            <a:r>
              <a:rPr lang="hu-HU" altLang="hu-HU" sz="1700" dirty="0">
                <a:cs typeface="Times New Roman" pitchFamily="18" charset="0"/>
              </a:rPr>
              <a:t>képzés/program időpontja,</a:t>
            </a:r>
            <a:r>
              <a:rPr lang="hu-HU" altLang="hu-HU" sz="1700" dirty="0"/>
              <a:t>  </a:t>
            </a:r>
            <a:endParaRPr lang="hu-HU" altLang="hu-HU" sz="1700" dirty="0">
              <a:cs typeface="Times New Roman" pitchFamily="18" charset="0"/>
            </a:endParaRPr>
          </a:p>
          <a:p>
            <a:pPr lvl="2" eaLnBrk="0" fontAlgn="base" hangingPunct="0">
              <a:spcBef>
                <a:spcPts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>
                <a:cs typeface="Times New Roman" pitchFamily="18" charset="0"/>
              </a:rPr>
              <a:t> </a:t>
            </a:r>
            <a:r>
              <a:rPr lang="hu-HU" altLang="hu-HU" sz="1700" dirty="0"/>
              <a:t>képzés</a:t>
            </a:r>
            <a:r>
              <a:rPr lang="hu-HU" altLang="hu-HU" sz="1700" dirty="0">
                <a:cs typeface="Times New Roman" pitchFamily="18" charset="0"/>
              </a:rPr>
              <a:t>/program</a:t>
            </a:r>
            <a:r>
              <a:rPr lang="hu-HU" altLang="hu-HU" sz="1700" dirty="0"/>
              <a:t> helyszíne,</a:t>
            </a:r>
          </a:p>
          <a:p>
            <a:pPr lvl="2" eaLnBrk="0" fontAlgn="base" hangingPunct="0">
              <a:spcBef>
                <a:spcPts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résztvevők teljes neve nyomtatott bet</a:t>
            </a:r>
            <a:r>
              <a:rPr lang="hu-HU" altLang="hu-HU" sz="1700" dirty="0">
                <a:cs typeface="Times New Roman" pitchFamily="18" charset="0"/>
              </a:rPr>
              <a:t>ű</a:t>
            </a:r>
            <a:r>
              <a:rPr lang="hu-HU" altLang="hu-HU" sz="1700" dirty="0"/>
              <a:t>vel,</a:t>
            </a:r>
          </a:p>
          <a:p>
            <a:pPr lvl="2" algn="just" eaLnBrk="0" fontAlgn="base" hangingPunct="0">
              <a:spcBef>
                <a:spcPts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szervezet megnevezése, melyet a képzésen résztvev</a:t>
            </a:r>
            <a:r>
              <a:rPr lang="hu-HU" altLang="hu-HU" sz="1700" dirty="0">
                <a:cs typeface="Times New Roman" pitchFamily="18" charset="0"/>
              </a:rPr>
              <a:t>ő</a:t>
            </a:r>
            <a:r>
              <a:rPr lang="hu-HU" altLang="hu-HU" sz="1700" dirty="0"/>
              <a:t> képvisel,</a:t>
            </a:r>
          </a:p>
          <a:p>
            <a:pPr lvl="2" eaLnBrk="0" fontAlgn="base" hangingPunct="0">
              <a:spcBef>
                <a:spcPts val="0"/>
              </a:spcBef>
              <a:spcAft>
                <a:spcPct val="0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altLang="hu-HU" sz="1700" dirty="0"/>
              <a:t> jelenlé</a:t>
            </a:r>
            <a:r>
              <a:rPr lang="hu-HU" altLang="hu-HU" sz="1700" dirty="0">
                <a:cs typeface="Times New Roman" pitchFamily="18" charset="0"/>
              </a:rPr>
              <a:t>vő</a:t>
            </a:r>
            <a:r>
              <a:rPr lang="hu-HU" altLang="hu-HU" sz="1700" dirty="0"/>
              <a:t>k aláírása</a:t>
            </a:r>
          </a:p>
          <a:p>
            <a:pPr marL="342900" lvl="0" indent="-342900" algn="just" eaLnBrk="0" fontAlgn="base" hangingPunct="0">
              <a:spcBef>
                <a:spcPts val="0"/>
              </a:spcBef>
              <a:spcAft>
                <a:spcPct val="0"/>
              </a:spcAft>
              <a:buClr>
                <a:srgbClr val="800080"/>
              </a:buClr>
              <a:buNone/>
              <a:defRPr/>
            </a:pPr>
            <a:r>
              <a:rPr lang="hu-HU" altLang="hu-HU" sz="1700" dirty="0"/>
              <a:t>	</a:t>
            </a:r>
          </a:p>
          <a:p>
            <a:pPr marL="342900" lvl="0" indent="-342900" algn="just" eaLnBrk="0" fontAlgn="base" hangingPunct="0">
              <a:spcBef>
                <a:spcPts val="0"/>
              </a:spcBef>
              <a:spcAft>
                <a:spcPct val="0"/>
              </a:spcAft>
              <a:buClr>
                <a:srgbClr val="800080"/>
              </a:buClr>
              <a:buNone/>
              <a:defRPr/>
            </a:pPr>
            <a:r>
              <a:rPr lang="hu-HU" altLang="hu-HU" sz="1700" dirty="0"/>
              <a:t>	Jelenléti ívet a képzés </a:t>
            </a:r>
            <a:r>
              <a:rPr lang="hu-HU" altLang="hu-HU" sz="1700" b="1" dirty="0"/>
              <a:t>minden napján alá kell írattatni</a:t>
            </a:r>
            <a:r>
              <a:rPr lang="hu-HU" altLang="hu-HU" sz="1700" dirty="0"/>
              <a:t> a résztvev</a:t>
            </a:r>
            <a:r>
              <a:rPr lang="hu-HU" altLang="hu-HU" sz="1700" dirty="0">
                <a:cs typeface="Times New Roman" pitchFamily="18" charset="0"/>
              </a:rPr>
              <a:t>ő</a:t>
            </a:r>
            <a:r>
              <a:rPr lang="hu-HU" altLang="hu-HU" sz="1700" dirty="0"/>
              <a:t>kkel.</a:t>
            </a:r>
            <a:endParaRPr lang="hu-HU" altLang="hu-HU" sz="1700" dirty="0"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ts val="0"/>
              </a:spcBef>
              <a:spcAft>
                <a:spcPct val="0"/>
              </a:spcAft>
              <a:buClr>
                <a:srgbClr val="800080"/>
              </a:buClr>
              <a:buNone/>
              <a:defRPr/>
            </a:pPr>
            <a:r>
              <a:rPr lang="hu-HU" altLang="hu-HU" sz="1700" dirty="0">
                <a:cs typeface="Times New Roman" pitchFamily="18" charset="0"/>
              </a:rPr>
              <a:t>	</a:t>
            </a:r>
          </a:p>
          <a:p>
            <a:pPr marL="342900" lvl="0" indent="-342900" algn="just" eaLnBrk="0" fontAlgn="base" hangingPunct="0">
              <a:spcBef>
                <a:spcPts val="0"/>
              </a:spcBef>
              <a:spcAft>
                <a:spcPct val="0"/>
              </a:spcAft>
              <a:buClr>
                <a:srgbClr val="800080"/>
              </a:buClr>
              <a:buNone/>
              <a:defRPr/>
            </a:pPr>
            <a:r>
              <a:rPr lang="hu-HU" altLang="hu-HU" sz="1700" dirty="0">
                <a:cs typeface="Times New Roman" pitchFamily="18" charset="0"/>
              </a:rPr>
              <a:t>	</a:t>
            </a:r>
            <a:r>
              <a:rPr lang="hu-HU" altLang="hu-HU" sz="1700" b="1" dirty="0">
                <a:cs typeface="Times New Roman" pitchFamily="18" charset="0"/>
              </a:rPr>
              <a:t>Láthatósági elemek</a:t>
            </a:r>
            <a:r>
              <a:rPr lang="hu-HU" altLang="hu-HU" sz="1700" dirty="0">
                <a:cs typeface="Times New Roman" pitchFamily="18" charset="0"/>
              </a:rPr>
              <a:t> szerepeltetése. </a:t>
            </a:r>
          </a:p>
          <a:p>
            <a:pPr marL="342900" lvl="0" indent="-342900" algn="just" eaLnBrk="0" fontAlgn="base" hangingPunct="0">
              <a:spcBef>
                <a:spcPts val="0"/>
              </a:spcBef>
              <a:spcAft>
                <a:spcPct val="0"/>
              </a:spcAft>
              <a:buClr>
                <a:srgbClr val="800080"/>
              </a:buClr>
              <a:buNone/>
              <a:defRPr/>
            </a:pPr>
            <a:r>
              <a:rPr lang="hu-HU" altLang="hu-HU" sz="1700" dirty="0">
                <a:cs typeface="Times New Roman" pitchFamily="18" charset="0"/>
              </a:rPr>
              <a:t>	</a:t>
            </a:r>
          </a:p>
          <a:p>
            <a:pPr marL="342900" lvl="0" indent="-342900" algn="just" eaLnBrk="0" fontAlgn="base" hangingPunct="0">
              <a:spcBef>
                <a:spcPts val="0"/>
              </a:spcBef>
              <a:spcAft>
                <a:spcPct val="0"/>
              </a:spcAft>
              <a:buClr>
                <a:srgbClr val="800080"/>
              </a:buClr>
              <a:buNone/>
              <a:defRPr/>
            </a:pPr>
            <a:r>
              <a:rPr lang="hu-HU" altLang="hu-HU" sz="1700" dirty="0">
                <a:cs typeface="Times New Roman" pitchFamily="18" charset="0"/>
              </a:rPr>
              <a:t>	Célszerű a </a:t>
            </a:r>
            <a:r>
              <a:rPr lang="hu-HU" altLang="hu-HU" sz="1700" b="1" dirty="0">
                <a:cs typeface="Times New Roman" pitchFamily="18" charset="0"/>
              </a:rPr>
              <a:t>képzési csomag, kiadvány átvételét</a:t>
            </a:r>
            <a:r>
              <a:rPr lang="hu-HU" altLang="hu-HU" sz="1700" dirty="0">
                <a:cs typeface="Times New Roman" pitchFamily="18" charset="0"/>
              </a:rPr>
              <a:t> a jelenléti ívre is rávezetni, ebben az esetben kiosztási jegyzékként is szolgál.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527798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94610"/>
            <a:ext cx="8229600" cy="423027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Közvetett költség elszámolási szabályai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266"/>
              </a:spcAft>
              <a:buFont typeface="Arial" pitchFamily="34" charset="0"/>
              <a:buChar char="•"/>
              <a:defRPr/>
            </a:pPr>
            <a:r>
              <a:rPr lang="hu-HU" altLang="hu-HU" sz="1700" dirty="0"/>
              <a:t>A ténylegesen elszámolható közvetlen költségek legfeljebb: 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1266"/>
              </a:spcAft>
              <a:buFont typeface="Arial" pitchFamily="34" charset="0"/>
              <a:buChar char="–"/>
              <a:defRPr/>
            </a:pPr>
            <a:r>
              <a:rPr lang="hu-HU" altLang="hu-HU" sz="1700" dirty="0"/>
              <a:t>7 %-a nem beruházási projekt esetében </a:t>
            </a:r>
          </a:p>
          <a:p>
            <a:pPr marL="742950" lvl="1" indent="-285750" algn="just" eaLnBrk="0" fontAlgn="base" hangingPunct="0">
              <a:spcBef>
                <a:spcPct val="20000"/>
              </a:spcBef>
              <a:spcAft>
                <a:spcPts val="1266"/>
              </a:spcAft>
              <a:buFont typeface="Arial" pitchFamily="34" charset="0"/>
              <a:buChar char="–"/>
              <a:defRPr/>
            </a:pPr>
            <a:r>
              <a:rPr lang="hu-HU" altLang="hu-HU" sz="1700" dirty="0"/>
              <a:t>1 %-a beruházási projekt esetében.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266"/>
              </a:spcAft>
              <a:buFont typeface="Arial" pitchFamily="34" charset="0"/>
              <a:buChar char="•"/>
              <a:defRPr/>
            </a:pPr>
            <a:r>
              <a:rPr lang="hu-HU" altLang="hu-HU" sz="1700" dirty="0" smtClean="0"/>
              <a:t>Dokumentumokkal </a:t>
            </a:r>
            <a:r>
              <a:rPr lang="hu-HU" altLang="hu-HU" sz="1700" dirty="0"/>
              <a:t>nem kell alátámasztani.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266"/>
              </a:spcAft>
              <a:buFont typeface="Arial" pitchFamily="34" charset="0"/>
              <a:buChar char="•"/>
              <a:defRPr/>
            </a:pPr>
            <a:r>
              <a:rPr lang="hu-HU" altLang="hu-HU" sz="1700" dirty="0"/>
              <a:t>Jelenteni </a:t>
            </a:r>
            <a:r>
              <a:rPr lang="hu-HU" altLang="hu-HU" sz="1700" dirty="0" smtClean="0"/>
              <a:t>a zárójelentésben, </a:t>
            </a:r>
            <a:r>
              <a:rPr lang="hu-HU" altLang="hu-HU" sz="1700" dirty="0"/>
              <a:t>közvetlen költségek arányában </a:t>
            </a:r>
            <a:r>
              <a:rPr lang="hu-HU" altLang="hu-HU" sz="1700" dirty="0" smtClean="0"/>
              <a:t>szükséges (ÁSZF 10.8.4). </a:t>
            </a:r>
            <a:endParaRPr lang="hu-HU" altLang="hu-HU" sz="1700" dirty="0"/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266"/>
              </a:spcAft>
              <a:buFont typeface="Arial" pitchFamily="34" charset="0"/>
              <a:buChar char="•"/>
              <a:defRPr/>
            </a:pPr>
            <a:r>
              <a:rPr lang="hu-HU" altLang="hu-HU" sz="1700" dirty="0"/>
              <a:t>Elkülönített könyvelésnek nem kell tartalmaznia!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072190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06378"/>
            <a:ext cx="8229600" cy="511259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Monitoring és hiánypótlások kezelése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cs typeface="Times New Roman" pitchFamily="18" charset="0"/>
              </a:rPr>
              <a:t>A Kedvezményezett az egyes </a:t>
            </a:r>
            <a:r>
              <a:rPr lang="hu-HU" altLang="hu-HU" sz="1700" dirty="0" err="1">
                <a:cs typeface="Times New Roman" pitchFamily="18" charset="0"/>
              </a:rPr>
              <a:t>PEJ-ek</a:t>
            </a:r>
            <a:r>
              <a:rPr lang="hu-HU" altLang="hu-HU" sz="1700" dirty="0">
                <a:cs typeface="Times New Roman" pitchFamily="18" charset="0"/>
              </a:rPr>
              <a:t> ellenőrzésének eredményéről monitoring lapon értesül. A pénzügyi ellenőrzés eredménye lehet: </a:t>
            </a:r>
            <a:r>
              <a:rPr lang="hu-HU" altLang="hu-HU" sz="1700" b="1" dirty="0">
                <a:cs typeface="Times New Roman" pitchFamily="18" charset="0"/>
              </a:rPr>
              <a:t>költségtétel elfogadása, felfüggesztése, elutasítása</a:t>
            </a:r>
            <a:r>
              <a:rPr lang="hu-HU" altLang="hu-HU" sz="1700" dirty="0">
                <a:cs typeface="Times New Roman" pitchFamily="18" charset="0"/>
              </a:rPr>
              <a:t>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cs typeface="Times New Roman" pitchFamily="18" charset="0"/>
              </a:rPr>
              <a:t>A </a:t>
            </a:r>
            <a:r>
              <a:rPr lang="hu-HU" altLang="hu-HU" sz="1700" b="1" dirty="0">
                <a:cs typeface="Times New Roman" pitchFamily="18" charset="0"/>
              </a:rPr>
              <a:t>Monitoring lapon szerepel a felfüggesztés indoklása</a:t>
            </a:r>
            <a:r>
              <a:rPr lang="hu-HU" altLang="hu-HU" sz="1700" dirty="0">
                <a:cs typeface="Times New Roman" pitchFamily="18" charset="0"/>
              </a:rPr>
              <a:t>, a szükséges korrigálandó vagy hiánypótlásként kért dokumentumok felsorolása.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cs typeface="Times New Roman" pitchFamily="18" charset="0"/>
              </a:rPr>
              <a:t>A hiánypótlásban a Monitoring lapon kért javításokat/pótlásokat kell megtenni. Amennyiben a projektfelügyelő valamely tételhez magyarázatot kér, azt a szakmai PEJ 2.2. pontja alatt kell megadni.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cs typeface="Times New Roman" pitchFamily="18" charset="0"/>
              </a:rPr>
              <a:t>Hiánypótlási kötelezettség a felfüggesztést követő </a:t>
            </a:r>
            <a:r>
              <a:rPr lang="hu-HU" altLang="hu-HU" sz="1700" dirty="0" err="1" smtClean="0">
                <a:cs typeface="Times New Roman" pitchFamily="18" charset="0"/>
              </a:rPr>
              <a:t>PEJ-ben</a:t>
            </a:r>
            <a:r>
              <a:rPr lang="hu-HU" altLang="hu-HU" sz="1700" dirty="0">
                <a:cs typeface="Times New Roman" pitchFamily="18" charset="0"/>
              </a:rPr>
              <a:t> </a:t>
            </a:r>
            <a:r>
              <a:rPr lang="hu-HU" altLang="hu-HU" sz="1700" dirty="0" smtClean="0">
                <a:cs typeface="Times New Roman" pitchFamily="18" charset="0"/>
              </a:rPr>
              <a:t>– költségek a „Felfüggesztett kiadások” fülön.</a:t>
            </a:r>
            <a:endParaRPr lang="hu-HU" altLang="hu-HU" sz="1700" dirty="0"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ts val="1687"/>
              </a:spcAft>
              <a:buFont typeface="Arial" pitchFamily="34" charset="0"/>
              <a:buChar char="•"/>
              <a:defRPr/>
            </a:pPr>
            <a:r>
              <a:rPr lang="hu-HU" altLang="hu-HU" sz="1700" dirty="0">
                <a:cs typeface="Times New Roman" pitchFamily="18" charset="0"/>
              </a:rPr>
              <a:t>A hiánypótolt tételeket újra kell küldeni/jelenteni a következő jelentési időszakra.</a:t>
            </a:r>
            <a:endParaRPr lang="hu-HU" altLang="hu-HU" sz="17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7678207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18146"/>
            <a:ext cx="8229600" cy="599491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Projekt elkülönített könyvelése, NAV igazolás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hu-HU" sz="1700" b="1" u="sng" dirty="0"/>
              <a:t>Elkülönített könyvelés: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hu-HU" sz="1700" dirty="0"/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1700" dirty="0"/>
              <a:t>A projekt költségeit elkülönített kódszámon kell könyvelni.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1700" dirty="0" smtClean="0"/>
              <a:t>Az </a:t>
            </a:r>
            <a:r>
              <a:rPr lang="hu-HU" sz="1700" dirty="0"/>
              <a:t>elkülönített könyvelésnek minden projektben elszámolt és jóváhagyott közvetlen költséget tartalmaznia kell</a:t>
            </a:r>
            <a:r>
              <a:rPr lang="hu-HU" sz="1700" dirty="0" smtClean="0"/>
              <a:t>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1700" dirty="0" smtClean="0"/>
              <a:t>Főkönyvi kivonat csatolandó a zárójelentéshez.</a:t>
            </a:r>
            <a:endParaRPr lang="hu-HU" sz="1700" dirty="0"/>
          </a:p>
          <a:p>
            <a:pPr marL="0" lvl="0" indent="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hu-HU" sz="1700" dirty="0"/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hu-HU" sz="1700" b="1" u="sng" dirty="0"/>
              <a:t>NAV igazolás: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hu-HU" sz="1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1700" dirty="0"/>
              <a:t>Bruttó finanszírozás választása mellett a projekt zárásakor NAV igazolás benyújtására van szükség annak igazolására, hogy a projektben elszámolt költségek esetén ÁFA visszaigénylés nem történt. Konzorcium esetén Konzorciumvezetőre és Konzorciumi tag(ok)</a:t>
            </a:r>
            <a:r>
              <a:rPr lang="hu-HU" sz="1700" dirty="0" err="1"/>
              <a:t>ra</a:t>
            </a:r>
            <a:r>
              <a:rPr lang="hu-HU" sz="1700" dirty="0"/>
              <a:t> is.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1700" dirty="0" smtClean="0"/>
              <a:t>Nyilatkozat </a:t>
            </a:r>
            <a:r>
              <a:rPr lang="hu-HU" sz="1700" dirty="0"/>
              <a:t>mintát, kapcsolatokat a Felelős Hatóság a Kedvezményezettek rendelkezésére bocsájtja</a:t>
            </a:r>
            <a:r>
              <a:rPr lang="hu-HU" sz="1700" dirty="0" smtClean="0"/>
              <a:t>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Char char="-"/>
              <a:defRPr/>
            </a:pPr>
            <a:r>
              <a:rPr lang="hu-HU" sz="1700" dirty="0" smtClean="0"/>
              <a:t>Zárójelentéshez csatolandó.</a:t>
            </a:r>
            <a:endParaRPr lang="hu-HU" sz="17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8130526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74294"/>
            <a:ext cx="8229600" cy="543343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A finanszírozás módja, kifizetések összege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u-HU" altLang="hu-HU" sz="1800" b="1" dirty="0"/>
              <a:t>Projektek finanszírozása</a:t>
            </a:r>
            <a:r>
              <a:rPr lang="hu-HU" altLang="hu-HU" sz="1800" dirty="0"/>
              <a:t>: </a:t>
            </a:r>
            <a:r>
              <a:rPr lang="hu-HU" altLang="hu-HU" sz="1800" dirty="0" smtClean="0"/>
              <a:t>előfinanszírozás, szállítói kifizetés, utófinanszírozás.</a:t>
            </a:r>
            <a:endParaRPr lang="hu-HU" altLang="hu-HU" sz="1800" dirty="0"/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None/>
              <a:defRPr/>
            </a:pPr>
            <a:r>
              <a:rPr lang="hu-HU" altLang="hu-HU" sz="1800" b="1" dirty="0" smtClean="0"/>
              <a:t>1) Első (kiegészítő) </a:t>
            </a:r>
            <a:r>
              <a:rPr lang="hu-HU" altLang="hu-HU" sz="1800" b="1" dirty="0"/>
              <a:t>támogatási előleg  </a:t>
            </a:r>
          </a:p>
          <a:p>
            <a:pPr marL="742950" lvl="1" indent="-285750" algn="just" fontAlgn="base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sz="1800" dirty="0"/>
              <a:t>az előfinanszírozott tételek </a:t>
            </a:r>
            <a:r>
              <a:rPr lang="hu-HU" sz="1800" dirty="0" err="1"/>
              <a:t>max</a:t>
            </a:r>
            <a:r>
              <a:rPr lang="hu-HU" sz="1800" dirty="0"/>
              <a:t>. </a:t>
            </a:r>
            <a:r>
              <a:rPr lang="hu-HU" sz="1800" dirty="0" smtClean="0"/>
              <a:t>90 </a:t>
            </a:r>
            <a:r>
              <a:rPr lang="hu-HU" sz="1800" dirty="0"/>
              <a:t>%-a</a:t>
            </a:r>
          </a:p>
          <a:p>
            <a:pPr marL="742950" lvl="1" indent="-285750" algn="just" fontAlgn="base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sz="1800" dirty="0"/>
              <a:t>a </a:t>
            </a:r>
            <a:r>
              <a:rPr lang="hu-HU" sz="1800" dirty="0" err="1"/>
              <a:t>TSz-ben</a:t>
            </a:r>
            <a:r>
              <a:rPr lang="hu-HU" sz="1800" dirty="0"/>
              <a:t> rögzítésre kerül</a:t>
            </a:r>
          </a:p>
          <a:p>
            <a:pPr marL="742950" lvl="1" indent="-285750" algn="just" fontAlgn="base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sz="1800" dirty="0"/>
              <a:t>kérelemre </a:t>
            </a:r>
            <a:r>
              <a:rPr lang="hu-HU" sz="1800" dirty="0" smtClean="0"/>
              <a:t>indul (</a:t>
            </a:r>
            <a:r>
              <a:rPr lang="hu-HU" sz="1800" dirty="0" err="1" smtClean="0"/>
              <a:t>BAMIR-ban</a:t>
            </a:r>
            <a:r>
              <a:rPr lang="hu-HU" sz="1800" dirty="0" smtClean="0"/>
              <a:t>)</a:t>
            </a:r>
            <a:endParaRPr lang="hu-HU" sz="1800" dirty="0"/>
          </a:p>
          <a:p>
            <a:pPr marL="742950" lvl="1" indent="-285750" algn="just" fontAlgn="base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sz="1800" dirty="0" err="1"/>
              <a:t>FH-nak</a:t>
            </a:r>
            <a:r>
              <a:rPr lang="hu-HU" sz="1800" dirty="0"/>
              <a:t> 30 napos fizetési határideje van</a:t>
            </a:r>
          </a:p>
          <a:p>
            <a:pPr marL="742950" lvl="1" indent="-285750" algn="just" fontAlgn="base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sz="1800" dirty="0"/>
              <a:t>tevékenység megkezdése előtt </a:t>
            </a:r>
            <a:r>
              <a:rPr lang="hu-HU" sz="1800" dirty="0" err="1"/>
              <a:t>max</a:t>
            </a:r>
            <a:r>
              <a:rPr lang="hu-HU" sz="1800" dirty="0"/>
              <a:t>. 30 nappal igényelhető</a:t>
            </a:r>
          </a:p>
          <a:p>
            <a:pPr marL="742950" lvl="1" indent="-285750" algn="just" fontAlgn="base">
              <a:lnSpc>
                <a:spcPct val="100000"/>
              </a:lnSpc>
              <a:spcBef>
                <a:spcPct val="20000"/>
              </a:spcBef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sz="1800" b="1" dirty="0"/>
              <a:t>feltétele</a:t>
            </a:r>
            <a:r>
              <a:rPr lang="hu-HU" sz="1800" dirty="0"/>
              <a:t>: aláírt </a:t>
            </a:r>
            <a:r>
              <a:rPr lang="hu-HU" sz="1800" dirty="0" err="1" smtClean="0"/>
              <a:t>TSz</a:t>
            </a:r>
            <a:r>
              <a:rPr lang="hu-HU" sz="1800" dirty="0" smtClean="0"/>
              <a:t> (módosítás), </a:t>
            </a:r>
            <a:r>
              <a:rPr lang="hu-HU" sz="1800" dirty="0"/>
              <a:t>bankszámlákra azonnali beszedési megbízás felhatalmazó </a:t>
            </a:r>
            <a:r>
              <a:rPr lang="hu-HU" sz="1800" dirty="0" smtClean="0"/>
              <a:t>levél/bankgarancia </a:t>
            </a:r>
            <a:r>
              <a:rPr lang="hu-HU" sz="1800" dirty="0"/>
              <a:t>(kivéve költségvetési szervek esetén)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0461825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82316"/>
            <a:ext cx="8229600" cy="535322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A finanszírozás módja, kifizetések összege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844"/>
              </a:spcAft>
              <a:buNone/>
              <a:defRPr/>
            </a:pPr>
            <a:r>
              <a:rPr lang="hu-HU" altLang="hu-HU" sz="1800" b="1" dirty="0" smtClean="0"/>
              <a:t>2) Második </a:t>
            </a:r>
            <a:r>
              <a:rPr lang="hu-HU" altLang="hu-HU" sz="1800" b="1" dirty="0"/>
              <a:t>és harmadik támogatási előleg</a:t>
            </a:r>
          </a:p>
          <a:p>
            <a:pPr lvl="1" algn="just"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sz="1800" dirty="0"/>
              <a:t>az előfinanszírozott tételek </a:t>
            </a:r>
            <a:r>
              <a:rPr lang="hu-HU" sz="1800" dirty="0" err="1"/>
              <a:t>max</a:t>
            </a:r>
            <a:r>
              <a:rPr lang="hu-HU" sz="1800" dirty="0"/>
              <a:t>. 25-25 %-a (önerővel és tervezett bevétellel csökkentve)</a:t>
            </a:r>
            <a:endParaRPr lang="hu-HU" altLang="hu-HU" sz="1800" dirty="0"/>
          </a:p>
          <a:p>
            <a:pPr lvl="1" algn="just"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altLang="hu-HU" sz="1800" dirty="0"/>
              <a:t>ha a forrásfelhasználás (elutasított tételek nélkül) meghaladja a projekt teljes összköltségének 25, illetve 55 %-át</a:t>
            </a:r>
          </a:p>
          <a:p>
            <a:pPr lvl="1"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altLang="hu-HU" sz="1800" dirty="0" smtClean="0"/>
              <a:t>valamennyi </a:t>
            </a:r>
            <a:r>
              <a:rPr lang="hu-HU" altLang="hu-HU" sz="1800" dirty="0"/>
              <a:t>előrehaladási jelentés benyújtásra került, szakmai hiánypótlások </a:t>
            </a:r>
            <a:r>
              <a:rPr lang="hu-HU" altLang="hu-HU" sz="1800" dirty="0" smtClean="0"/>
              <a:t>teljesítve, csatolva a kérelemhez a felhasznált költségek listája</a:t>
            </a:r>
            <a:endParaRPr lang="hu-HU" altLang="hu-HU" sz="1800" dirty="0"/>
          </a:p>
          <a:p>
            <a:pPr lvl="1"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sz="1800" dirty="0" smtClean="0"/>
              <a:t>kérelemre </a:t>
            </a:r>
            <a:r>
              <a:rPr lang="hu-HU" sz="1800" dirty="0"/>
              <a:t>indul (</a:t>
            </a:r>
            <a:r>
              <a:rPr lang="hu-HU" sz="1800" dirty="0" err="1"/>
              <a:t>BAMIR-ban</a:t>
            </a:r>
            <a:r>
              <a:rPr lang="hu-HU" sz="1800" dirty="0"/>
              <a:t>)</a:t>
            </a:r>
          </a:p>
          <a:p>
            <a:pPr lvl="1">
              <a:spcAft>
                <a:spcPts val="844"/>
              </a:spcAft>
              <a:buFont typeface="Arial" charset="0"/>
              <a:buChar char="–"/>
              <a:defRPr/>
            </a:pPr>
            <a:r>
              <a:rPr lang="hu-HU" sz="1800" dirty="0" err="1"/>
              <a:t>FH-nak</a:t>
            </a:r>
            <a:r>
              <a:rPr lang="hu-HU" sz="1800" dirty="0"/>
              <a:t> 30 napos fizetési határideje van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0922927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30442"/>
            <a:ext cx="8229600" cy="487196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A finanszírozás módja, kifizetések összege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66"/>
              </a:spcAft>
              <a:buNone/>
              <a:defRPr/>
            </a:pPr>
            <a:r>
              <a:rPr lang="hu-HU" sz="1800" b="1" dirty="0" smtClean="0"/>
              <a:t>3) Szállítói </a:t>
            </a:r>
            <a:r>
              <a:rPr lang="hu-HU" sz="1800" b="1" dirty="0"/>
              <a:t>finanszírozás:</a:t>
            </a:r>
          </a:p>
          <a:p>
            <a:pPr lvl="1">
              <a:spcAft>
                <a:spcPts val="1266"/>
              </a:spcAft>
              <a:defRPr/>
            </a:pPr>
            <a:r>
              <a:rPr lang="hu-HU" sz="1700" dirty="0"/>
              <a:t>rögzített költségelemhez kapcsolódva (</a:t>
            </a:r>
            <a:r>
              <a:rPr lang="hu-HU" sz="1700" dirty="0" err="1"/>
              <a:t>TSz</a:t>
            </a:r>
            <a:r>
              <a:rPr lang="hu-HU" sz="1700" dirty="0"/>
              <a:t> kötéskori egyeztetés alapján)</a:t>
            </a:r>
          </a:p>
          <a:p>
            <a:pPr lvl="1">
              <a:spcAft>
                <a:spcPts val="1266"/>
              </a:spcAft>
              <a:defRPr/>
            </a:pPr>
            <a:r>
              <a:rPr lang="hu-HU" sz="1700" dirty="0"/>
              <a:t>csak nettó 1 millió forint feletti számlaérték esetében</a:t>
            </a:r>
          </a:p>
          <a:p>
            <a:pPr lvl="1" algn="just">
              <a:spcAft>
                <a:spcPts val="1266"/>
              </a:spcAft>
              <a:defRPr/>
            </a:pPr>
            <a:r>
              <a:rPr lang="hu-HU" sz="1700" dirty="0" err="1"/>
              <a:t>PEJ-től</a:t>
            </a:r>
            <a:r>
              <a:rPr lang="hu-HU" sz="1700" dirty="0"/>
              <a:t> függetlenül benyújtható, ha a megelőző </a:t>
            </a:r>
            <a:r>
              <a:rPr lang="hu-HU" sz="1700" dirty="0" err="1"/>
              <a:t>PEJ-ek</a:t>
            </a:r>
            <a:r>
              <a:rPr lang="hu-HU" sz="1700" dirty="0"/>
              <a:t> kellő információval bírtak</a:t>
            </a:r>
          </a:p>
          <a:p>
            <a:pPr lvl="1">
              <a:spcAft>
                <a:spcPts val="1266"/>
              </a:spcAft>
              <a:defRPr/>
            </a:pPr>
            <a:r>
              <a:rPr lang="hu-HU" sz="1700" dirty="0"/>
              <a:t>kérelemre + teljes körű alátámasztó dokumentáció </a:t>
            </a:r>
            <a:r>
              <a:rPr lang="hu-HU" sz="1700" dirty="0" smtClean="0"/>
              <a:t>benyújtása </a:t>
            </a:r>
            <a:r>
              <a:rPr lang="hu-HU" sz="1600" dirty="0"/>
              <a:t>(</a:t>
            </a:r>
            <a:r>
              <a:rPr lang="hu-HU" sz="1600" dirty="0" err="1"/>
              <a:t>BAMIR-ban</a:t>
            </a:r>
            <a:r>
              <a:rPr lang="hu-HU" sz="1600" dirty="0"/>
              <a:t>)</a:t>
            </a:r>
            <a:endParaRPr lang="hu-HU" sz="1700" dirty="0"/>
          </a:p>
          <a:p>
            <a:pPr lvl="1" algn="just">
              <a:spcAft>
                <a:spcPts val="1266"/>
              </a:spcAft>
              <a:defRPr/>
            </a:pPr>
            <a:r>
              <a:rPr lang="hu-HU" sz="1700" dirty="0"/>
              <a:t>Kedvezményezett nyújtja be, de a szállító számlájára történő utalás (IBAN és SWIFT)</a:t>
            </a:r>
          </a:p>
          <a:p>
            <a:pPr lvl="1">
              <a:spcAft>
                <a:spcPts val="1266"/>
              </a:spcAft>
              <a:defRPr/>
            </a:pPr>
            <a:r>
              <a:rPr lang="hu-HU" sz="1700" dirty="0"/>
              <a:t>átutalás a beérkezéstől számított 30 napon belül</a:t>
            </a:r>
          </a:p>
          <a:p>
            <a:pPr lvl="1">
              <a:spcAft>
                <a:spcPts val="1266"/>
              </a:spcAft>
              <a:defRPr/>
            </a:pPr>
            <a:r>
              <a:rPr lang="hu-HU" sz="1700" dirty="0"/>
              <a:t>szállítói előleg számla esetén is</a:t>
            </a:r>
          </a:p>
          <a:p>
            <a:pPr marL="0" indent="0">
              <a:buNone/>
            </a:pPr>
            <a:r>
              <a:rPr lang="hu-HU" sz="1800" b="1" dirty="0" smtClean="0">
                <a:solidFill>
                  <a:srgbClr val="FF0000"/>
                </a:solidFill>
              </a:rPr>
              <a:t>A költséget rögzíteni kell </a:t>
            </a:r>
            <a:r>
              <a:rPr lang="hu-HU" sz="1800" b="1" dirty="0" err="1" smtClean="0">
                <a:solidFill>
                  <a:srgbClr val="FF0000"/>
                </a:solidFill>
              </a:rPr>
              <a:t>BAMIR-ban</a:t>
            </a:r>
            <a:r>
              <a:rPr lang="hu-HU" sz="1800" b="1" dirty="0" smtClean="0">
                <a:solidFill>
                  <a:srgbClr val="FF0000"/>
                </a:solidFill>
              </a:rPr>
              <a:t>!</a:t>
            </a:r>
            <a:endParaRPr lang="hu-HU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18899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898358"/>
            <a:ext cx="8229600" cy="519280"/>
          </a:xfrm>
        </p:spPr>
        <p:txBody>
          <a:bodyPr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A finanszírozás módja, kifizetések összege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  <a:defRPr/>
            </a:pPr>
            <a:r>
              <a:rPr lang="hu-HU" altLang="hu-HU" sz="1600" b="1" dirty="0" smtClean="0"/>
              <a:t>4) Záró </a:t>
            </a:r>
            <a:r>
              <a:rPr lang="hu-HU" altLang="hu-HU" sz="1600" b="1" dirty="0"/>
              <a:t>egyenleg:</a:t>
            </a:r>
          </a:p>
          <a:p>
            <a:pPr marL="642915" lvl="3" indent="-321457" algn="just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altLang="hu-HU" sz="1600" dirty="0"/>
              <a:t>az előfinanszírozott tételek 10 % csak a pénzügyi zárást követően</a:t>
            </a:r>
          </a:p>
          <a:p>
            <a:pPr marL="642915" lvl="3" indent="-321457" algn="just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altLang="hu-HU" sz="1600" u="sng" dirty="0"/>
              <a:t>Összege:</a:t>
            </a:r>
            <a:r>
              <a:rPr lang="hu-HU" altLang="hu-HU" sz="1600" dirty="0"/>
              <a:t>  Záró egyenleg = elismerhető költségek </a:t>
            </a:r>
            <a:r>
              <a:rPr lang="hu-HU" altLang="hu-HU" sz="1600" dirty="0" smtClean="0"/>
              <a:t>– átutalások </a:t>
            </a:r>
            <a:r>
              <a:rPr lang="hu-HU" altLang="hu-HU" sz="1600" dirty="0"/>
              <a:t>– saját erő – bevétel</a:t>
            </a:r>
          </a:p>
          <a:p>
            <a:pPr marL="642915" lvl="3" indent="-321457" algn="just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altLang="hu-HU" sz="1600" dirty="0"/>
              <a:t>(+) egyenleg esetén	a pénzügyi zárást követően  automatikusan </a:t>
            </a:r>
            <a:r>
              <a:rPr lang="hu-HU" altLang="hu-HU" sz="1600" dirty="0" smtClean="0"/>
              <a:t>(azaz nem kell kérelmet benyújtani)</a:t>
            </a:r>
            <a:endParaRPr lang="hu-HU" altLang="hu-HU" sz="1600" dirty="0"/>
          </a:p>
          <a:p>
            <a:pPr marL="642915" lvl="3" indent="-321457" algn="just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altLang="hu-HU" sz="1600" dirty="0"/>
              <a:t>(-) egyenleg esetén	fizetési felszólítás (késedelmes visszafizetés esetén kamattal 				</a:t>
            </a:r>
            <a:r>
              <a:rPr lang="hu-HU" altLang="hu-HU" sz="1600" dirty="0" smtClean="0"/>
              <a:t>növelt - kivéve </a:t>
            </a:r>
            <a:r>
              <a:rPr lang="hu-HU" sz="1600" dirty="0"/>
              <a:t>az államháztartás központi </a:t>
            </a:r>
            <a:r>
              <a:rPr lang="hu-HU" sz="1600" dirty="0" smtClean="0"/>
              <a:t>         				alrendszerébe </a:t>
            </a:r>
            <a:r>
              <a:rPr lang="hu-HU" sz="1600" dirty="0"/>
              <a:t>tartozó </a:t>
            </a:r>
            <a:r>
              <a:rPr lang="hu-HU" sz="1600" dirty="0" smtClean="0"/>
              <a:t>Kedvezményezettet</a:t>
            </a:r>
            <a:r>
              <a:rPr lang="hu-HU" altLang="hu-HU" sz="1600" dirty="0" smtClean="0"/>
              <a:t>) </a:t>
            </a:r>
          </a:p>
          <a:p>
            <a:pPr marL="321458" lvl="3" indent="0" algn="just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  <a:defRPr/>
            </a:pPr>
            <a:r>
              <a:rPr lang="hu-HU" altLang="hu-HU" sz="1600" smtClean="0"/>
              <a:t>				ÁSZF 19.3</a:t>
            </a:r>
            <a:r>
              <a:rPr lang="hu-HU" altLang="hu-HU" sz="1600" dirty="0" smtClean="0"/>
              <a:t>.,19.4.</a:t>
            </a:r>
            <a:endParaRPr lang="hu-HU" altLang="hu-HU" sz="1600" dirty="0"/>
          </a:p>
          <a:p>
            <a:pPr marL="642915" lvl="3" indent="-321457" algn="just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Char char="-"/>
              <a:defRPr/>
            </a:pPr>
            <a:r>
              <a:rPr lang="hu-HU" altLang="hu-HU" sz="1600" dirty="0"/>
              <a:t>Fel nem használt előleg visszafizetése kamattal növelten! (kivéve </a:t>
            </a:r>
            <a:r>
              <a:rPr lang="hu-HU" sz="1600" dirty="0"/>
              <a:t>az államháztartás központi alrendszerébe tartozó </a:t>
            </a:r>
            <a:r>
              <a:rPr lang="hu-HU" sz="1600" dirty="0" smtClean="0"/>
              <a:t>Kedvezményezettet</a:t>
            </a:r>
            <a:r>
              <a:rPr lang="hu-HU" altLang="hu-HU" sz="1600" dirty="0" smtClean="0"/>
              <a:t>) – ÁSZF 10.6.4.</a:t>
            </a:r>
            <a:endParaRPr lang="hu-HU" altLang="hu-HU" sz="1600" dirty="0"/>
          </a:p>
          <a:p>
            <a:pPr marL="0" lvl="2" indent="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  <a:defRPr/>
            </a:pPr>
            <a:r>
              <a:rPr lang="hu-HU" sz="1600" b="1" dirty="0"/>
              <a:t>5) </a:t>
            </a:r>
            <a:r>
              <a:rPr lang="hu-HU" sz="1600" b="1" dirty="0" smtClean="0"/>
              <a:t>Utófinanszírozás:</a:t>
            </a:r>
          </a:p>
          <a:p>
            <a:pPr marL="0" lvl="2" indent="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  <a:defRPr/>
            </a:pPr>
            <a:r>
              <a:rPr lang="hu-HU" sz="1600" dirty="0" smtClean="0"/>
              <a:t>     - pénzügyi </a:t>
            </a:r>
            <a:r>
              <a:rPr lang="hu-HU" sz="1600" dirty="0"/>
              <a:t>monitoring lap alapján, </a:t>
            </a:r>
            <a:r>
              <a:rPr lang="hu-HU" sz="1600" dirty="0" smtClean="0"/>
              <a:t>automatikusan (azaz nem kell kérelmet benyújtani)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814800150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8920" y="2524870"/>
            <a:ext cx="5902523" cy="1030263"/>
          </a:xfrm>
        </p:spPr>
        <p:txBody>
          <a:bodyPr lIns="64291" tIns="32146" rIns="64291" bIns="32146"/>
          <a:lstStyle/>
          <a:p>
            <a:pPr marL="0" indent="0" algn="ctr">
              <a:buNone/>
            </a:pPr>
            <a:r>
              <a:rPr lang="hu-HU" altLang="hu-HU" b="1" dirty="0">
                <a:solidFill>
                  <a:srgbClr val="A69765"/>
                </a:solidFill>
              </a:rPr>
              <a:t>Köszönöm megtisztelő </a:t>
            </a:r>
            <a:r>
              <a:rPr lang="hu-HU" altLang="hu-HU" b="1" dirty="0" smtClean="0">
                <a:solidFill>
                  <a:srgbClr val="A69765"/>
                </a:solidFill>
              </a:rPr>
              <a:t>figyelmüket!</a:t>
            </a:r>
            <a:endParaRPr lang="hu-HU" altLang="hu-HU" b="1" dirty="0">
              <a:solidFill>
                <a:srgbClr val="A697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16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01054" y="944872"/>
            <a:ext cx="8480480" cy="702097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/>
            <a:r>
              <a:rPr lang="hu-HU" altLang="hu-HU" sz="2500" b="1" dirty="0">
                <a:solidFill>
                  <a:srgbClr val="A69765"/>
                </a:solidFill>
              </a:rPr>
              <a:t>Pénzügyi PEJ összeállítását segítő háttéranyagok</a:t>
            </a:r>
            <a:endParaRPr lang="hu-HU" altLang="hu-HU" sz="25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74650" y="1928581"/>
            <a:ext cx="7325693" cy="391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marL="800100" indent="-8001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tx1"/>
                </a:solidFill>
                <a:latin typeface="Garamond" panose="02020404030301010803" pitchFamily="18" charset="0"/>
              </a:rPr>
              <a:t>támogatási szerződés (TSZ) + ÁSZF,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tx1"/>
                </a:solidFill>
                <a:latin typeface="Garamond" panose="02020404030301010803" pitchFamily="18" charset="0"/>
              </a:rPr>
              <a:t>135/2015. (VI.2.) Korm. rendelet,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tx1"/>
                </a:solidFill>
                <a:latin typeface="Garamond" panose="02020404030301010803" pitchFamily="18" charset="0"/>
              </a:rPr>
              <a:t>pályázati </a:t>
            </a:r>
            <a:r>
              <a:rPr lang="hu-HU" altLang="hu-HU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kiírás </a:t>
            </a:r>
            <a:r>
              <a:rPr lang="hu-HU" altLang="hu-HU" sz="20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(</a:t>
            </a:r>
            <a:r>
              <a:rPr lang="hu-HU" altLang="hu-HU" sz="2000" dirty="0" err="1" smtClean="0">
                <a:solidFill>
                  <a:srgbClr val="0070C0"/>
                </a:solidFill>
                <a:latin typeface="Garamond" panose="02020404030301010803" pitchFamily="18" charset="0"/>
              </a:rPr>
              <a:t>belugyialapok.hu</a:t>
            </a:r>
            <a:r>
              <a:rPr lang="hu-HU" altLang="hu-HU" sz="2000" dirty="0" smtClean="0">
                <a:solidFill>
                  <a:srgbClr val="0070C0"/>
                </a:solidFill>
                <a:latin typeface="Garamond" panose="02020404030301010803" pitchFamily="18" charset="0"/>
              </a:rPr>
              <a:t>)</a:t>
            </a:r>
            <a:r>
              <a:rPr lang="hu-HU" altLang="hu-HU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</a:t>
            </a:r>
            <a:endParaRPr lang="hu-HU" altLang="hu-HU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hazai </a:t>
            </a:r>
            <a:r>
              <a:rPr lang="hu-HU" altLang="hu-HU" sz="2000" dirty="0">
                <a:solidFill>
                  <a:schemeClr val="tx1"/>
                </a:solidFill>
                <a:latin typeface="Garamond" panose="02020404030301010803" pitchFamily="18" charset="0"/>
              </a:rPr>
              <a:t>jogszabályok (pl.: ÁFA, SZJA, számviteli tv. stb</a:t>
            </a:r>
            <a:r>
              <a:rPr lang="hu-HU" altLang="hu-HU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.),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Beszerzési segédlet, „Az elszámolható költségek valódiságát igazoló alátámasztó dokumentumok” c. dokumentum </a:t>
            </a:r>
            <a:r>
              <a:rPr lang="hu-HU" altLang="hu-HU" sz="2000" dirty="0">
                <a:solidFill>
                  <a:srgbClr val="0070C0"/>
                </a:solidFill>
                <a:latin typeface="Garamond" panose="02020404030301010803" pitchFamily="18" charset="0"/>
              </a:rPr>
              <a:t>(</a:t>
            </a:r>
            <a:r>
              <a:rPr lang="hu-HU" altLang="hu-HU" sz="2000" dirty="0" err="1">
                <a:solidFill>
                  <a:srgbClr val="0070C0"/>
                </a:solidFill>
                <a:latin typeface="Garamond" panose="02020404030301010803" pitchFamily="18" charset="0"/>
              </a:rPr>
              <a:t>belugyialapok.hu</a:t>
            </a:r>
            <a:r>
              <a:rPr lang="hu-HU" altLang="hu-HU" sz="2000" dirty="0">
                <a:solidFill>
                  <a:srgbClr val="0070C0"/>
                </a:solidFill>
                <a:latin typeface="Garamond" panose="02020404030301010803" pitchFamily="18" charset="0"/>
              </a:rPr>
              <a:t>)</a:t>
            </a:r>
            <a:r>
              <a:rPr lang="hu-HU" altLang="hu-HU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</a:t>
            </a:r>
            <a:endParaRPr lang="hu-HU" altLang="hu-HU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solidFill>
                  <a:schemeClr val="tx1"/>
                </a:solidFill>
                <a:latin typeface="Garamond" panose="02020404030301010803" pitchFamily="18" charset="0"/>
              </a:rPr>
              <a:t>Kedvezményezett saját szabályzói (pl.: pénzkezelési szabályzat, külföldi kiküldetésre  vonatkozó eljárásrend, gépjármű kezelési szabályzat, </a:t>
            </a:r>
            <a:r>
              <a:rPr lang="hu-HU" altLang="hu-HU" sz="2000" dirty="0" err="1">
                <a:solidFill>
                  <a:schemeClr val="tx1"/>
                </a:solidFill>
                <a:latin typeface="Garamond" panose="02020404030301010803" pitchFamily="18" charset="0"/>
              </a:rPr>
              <a:t>cafeteria</a:t>
            </a:r>
            <a:r>
              <a:rPr lang="hu-HU" altLang="hu-HU" sz="20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hu-HU" altLang="hu-HU" sz="20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szabályzat</a:t>
            </a:r>
            <a:r>
              <a:rPr lang="hu-HU" altLang="hu-HU" sz="20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, beszerzési szabályzat).</a:t>
            </a:r>
            <a:endParaRPr lang="hu-HU" altLang="hu-HU" sz="2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5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5221" y="990526"/>
            <a:ext cx="8433246" cy="814211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r"/>
            <a:r>
              <a:rPr lang="hu-HU" altLang="hu-HU" sz="3000" b="1" dirty="0">
                <a:solidFill>
                  <a:srgbClr val="A69765"/>
                </a:solidFill>
              </a:rPr>
              <a:t>Jelentésre vonatkozó általános pénzügyi szabályok</a:t>
            </a:r>
            <a:endParaRPr lang="hu-HU" altLang="hu-HU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7662" y="2182532"/>
            <a:ext cx="8607102" cy="357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b="1" dirty="0"/>
              <a:t>Elszámolható költségeket </a:t>
            </a:r>
            <a:r>
              <a:rPr lang="hu-HU" altLang="hu-HU" dirty="0"/>
              <a:t>tartalmaz (135/2015. (VI.2.) Korm. </a:t>
            </a:r>
            <a:r>
              <a:rPr lang="hu-HU" altLang="hu-HU" dirty="0" smtClean="0"/>
              <a:t>rendelet </a:t>
            </a:r>
            <a:r>
              <a:rPr lang="hu-HU" altLang="hu-HU" dirty="0"/>
              <a:t>és a pályázati kiírás szerint). 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dirty="0"/>
              <a:t>A PEJ p</a:t>
            </a:r>
            <a:r>
              <a:rPr lang="hu-HU" altLang="hu-HU" b="1" dirty="0"/>
              <a:t>énzforgalmi</a:t>
            </a:r>
            <a:r>
              <a:rPr lang="hu-HU" altLang="hu-HU" dirty="0"/>
              <a:t> szemléletű. </a:t>
            </a:r>
            <a:r>
              <a:rPr lang="hu-HU" altLang="hu-HU" dirty="0">
                <a:cs typeface="Times New Roman" pitchFamily="18" charset="0"/>
              </a:rPr>
              <a:t>Adott tárgyidőszaki </a:t>
            </a:r>
            <a:r>
              <a:rPr lang="hu-HU" altLang="hu-HU" dirty="0" err="1">
                <a:cs typeface="Times New Roman" pitchFamily="18" charset="0"/>
              </a:rPr>
              <a:t>PEJ-ben</a:t>
            </a:r>
            <a:r>
              <a:rPr lang="hu-HU" altLang="hu-HU" dirty="0">
                <a:cs typeface="Times New Roman" pitchFamily="18" charset="0"/>
              </a:rPr>
              <a:t> főszabályként a kifizetés dátumának a tárgyidőszakon belül kell lennie. Az időszak vége és a PEJ benyújtása közötti időszakban felmerült kifizetéseket a következő jelentési időszakban lehet elszámolni. </a:t>
            </a:r>
            <a:endParaRPr lang="hu-HU" altLang="hu-HU" dirty="0"/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dirty="0"/>
              <a:t>A pénzügyi elszámolások </a:t>
            </a:r>
            <a:r>
              <a:rPr lang="hu-HU" altLang="hu-HU" b="1" dirty="0"/>
              <a:t>forintban</a:t>
            </a:r>
            <a:r>
              <a:rPr lang="hu-HU" altLang="hu-HU" dirty="0"/>
              <a:t> történnek. Devizás költségek forintba történő megadásakor, az árfolyam megállapítása belső szabályozó, v. a teljesítés napján érvényes MNB közép árfolyam alapján történik.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dirty="0"/>
              <a:t>A </a:t>
            </a:r>
            <a:r>
              <a:rPr lang="hu-HU" altLang="hu-HU" b="1" dirty="0"/>
              <a:t>jelentés nyelve</a:t>
            </a:r>
            <a:r>
              <a:rPr lang="hu-HU" altLang="hu-HU" dirty="0"/>
              <a:t> magyar. Amennyiben a benyújtott pénzügyi bizonylatok nem magyar nyelvűek, akkor angol nyelvű bizonylatok kivételével mellékelni kell cégszerűen aláírt nyilatkozatot (nem hiteles fordítást) a bizonylat tartalmáról. </a:t>
            </a:r>
          </a:p>
        </p:txBody>
      </p:sp>
    </p:spTree>
    <p:extLst>
      <p:ext uri="{BB962C8B-B14F-4D97-AF65-F5344CB8AC3E}">
        <p14:creationId xmlns:p14="http://schemas.microsoft.com/office/powerpoint/2010/main" val="419182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8318" y="1016869"/>
            <a:ext cx="8797081" cy="702097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/>
            <a:r>
              <a:rPr lang="hu-HU" altLang="hu-HU" sz="3200" b="1" dirty="0">
                <a:solidFill>
                  <a:srgbClr val="A69765"/>
                </a:solidFill>
              </a:rPr>
              <a:t>A pénzügyi jelentés elkészítése</a:t>
            </a:r>
            <a:endParaRPr lang="hu-HU" altLang="hu-HU" sz="32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26533" y="1906601"/>
            <a:ext cx="794173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err="1" smtClean="0"/>
              <a:t>BAMIR-ban</a:t>
            </a:r>
            <a:r>
              <a:rPr lang="hu-HU" sz="2400" dirty="0" smtClean="0"/>
              <a:t> kell elkészíteni,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az alátámasztó dokumentumokat feltölteni a Jelentésdokumentumok mappába,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rögzíteni az egyes költségeket a „Kiadások” felületen,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csatolni a költséghez a feltöltött alátámasztó dokumentumot,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elkészíteni a pénzügyi jelentést, az összegző oldalt aláírni, </a:t>
            </a:r>
            <a:r>
              <a:rPr lang="hu-HU" sz="2400" dirty="0" err="1" smtClean="0"/>
              <a:t>szkennelni</a:t>
            </a:r>
            <a:r>
              <a:rPr lang="hu-HU" sz="2400" dirty="0" smtClean="0"/>
              <a:t> és feltölteni.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 smtClean="0"/>
          </a:p>
          <a:p>
            <a:pPr algn="just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876968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8319" y="1016869"/>
            <a:ext cx="8737814" cy="702097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/>
            <a:r>
              <a:rPr lang="hu-HU" altLang="hu-HU" sz="3000" b="1" dirty="0">
                <a:solidFill>
                  <a:srgbClr val="A69765"/>
                </a:solidFill>
              </a:rPr>
              <a:t>Alátámasztó pénzügyi dokumentumok</a:t>
            </a:r>
            <a:endParaRPr lang="hu-HU" altLang="hu-HU" sz="32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26533" y="1906601"/>
            <a:ext cx="794173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b="1" dirty="0"/>
              <a:t>Beszerzési dokumentáció </a:t>
            </a:r>
            <a:r>
              <a:rPr lang="hu-HU" altLang="hu-HU" dirty="0"/>
              <a:t>(pl. ajánlatkérés, árajánlat, értékelési jegyzőkönyv stb.)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b="1" dirty="0"/>
              <a:t>Kötelezettségvállalás dokumentuma </a:t>
            </a:r>
            <a:r>
              <a:rPr lang="hu-HU" altLang="hu-HU" dirty="0"/>
              <a:t>(pl.: kinevezés, szerződés, megrendelő stb.) 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b="1" dirty="0"/>
              <a:t>Elszámoló bizonylat </a:t>
            </a:r>
            <a:r>
              <a:rPr lang="hu-HU" altLang="hu-HU" dirty="0"/>
              <a:t>(pl.: számla, bérjegyzék, egyéb szigorú számadású bizonylat stb.) 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b="1" dirty="0"/>
              <a:t>Teljesítés igazolására szolgáló dokumentum </a:t>
            </a:r>
            <a:r>
              <a:rPr lang="hu-HU" altLang="hu-HU" dirty="0"/>
              <a:t>(pl.: teljesítésigazolás, szállítólevél, kiosztási jegyzék, jelenléti ív, </a:t>
            </a:r>
            <a:r>
              <a:rPr lang="hu-HU" altLang="hu-HU" dirty="0" smtClean="0"/>
              <a:t>munkaidő nyilvántartó lap </a:t>
            </a:r>
            <a:r>
              <a:rPr lang="hu-HU" altLang="hu-HU" dirty="0"/>
              <a:t>stb.)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b="1" dirty="0"/>
              <a:t>Kifizetést igazoló bankszámlakivonat vagy kiadási pénztárbizonylat 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b="1" dirty="0"/>
              <a:t>Egyéb kapcsolódó bizonyl</a:t>
            </a:r>
            <a:r>
              <a:rPr lang="hu-HU" altLang="hu-HU" dirty="0"/>
              <a:t>atok (pl.: állományba vételi bizonylat, szabályzat stb.) </a:t>
            </a:r>
          </a:p>
          <a:p>
            <a:pPr algn="just"/>
            <a:endParaRPr lang="hu-HU" altLang="hu-HU" dirty="0" smtClean="0">
              <a:latin typeface="Garamond" panose="02020404030301010803" pitchFamily="18" charset="0"/>
            </a:endParaRPr>
          </a:p>
          <a:p>
            <a:pPr algn="just"/>
            <a:r>
              <a:rPr lang="hu-HU" altLang="hu-HU" dirty="0" smtClean="0">
                <a:latin typeface="Garamond" panose="02020404030301010803" pitchFamily="18" charset="0"/>
              </a:rPr>
              <a:t>„</a:t>
            </a:r>
            <a:r>
              <a:rPr lang="hu-HU" altLang="hu-HU" dirty="0">
                <a:latin typeface="Garamond" panose="02020404030301010803" pitchFamily="18" charset="0"/>
              </a:rPr>
              <a:t>Az elszámolható költségek valódiságát igazoló alátámasztó dokumentumok” c. </a:t>
            </a:r>
            <a:r>
              <a:rPr lang="hu-HU" altLang="hu-HU" dirty="0" smtClean="0">
                <a:latin typeface="Garamond" panose="02020404030301010803" pitchFamily="18" charset="0"/>
              </a:rPr>
              <a:t>dokumentum részletezi, hogy a fentiek közül melyek csatolandók a </a:t>
            </a:r>
            <a:r>
              <a:rPr lang="hu-HU" altLang="hu-HU" dirty="0" err="1" smtClean="0">
                <a:latin typeface="Garamond" panose="02020404030301010803" pitchFamily="18" charset="0"/>
              </a:rPr>
              <a:t>PEJ-hez</a:t>
            </a:r>
            <a:r>
              <a:rPr lang="hu-HU" altLang="hu-HU" dirty="0" smtClean="0">
                <a:latin typeface="Garamond" panose="02020404030301010803" pitchFamily="18" charset="0"/>
              </a:rPr>
              <a:t>.</a:t>
            </a:r>
            <a:endParaRPr lang="hu-HU" b="1" dirty="0" smtClean="0"/>
          </a:p>
        </p:txBody>
      </p:sp>
    </p:spTree>
    <p:extLst>
      <p:ext uri="{BB962C8B-B14F-4D97-AF65-F5344CB8AC3E}">
        <p14:creationId xmlns:p14="http://schemas.microsoft.com/office/powerpoint/2010/main" val="218114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7890" y="1116211"/>
            <a:ext cx="8608219" cy="61098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/>
            <a:r>
              <a:rPr lang="hu-HU" altLang="hu-HU" sz="2400" b="1" dirty="0">
                <a:solidFill>
                  <a:srgbClr val="A69765"/>
                </a:solidFill>
              </a:rPr>
              <a:t>A pénzügyi jelentéshez benyújtandó dokumentumok</a:t>
            </a:r>
            <a:endParaRPr lang="hu-HU" altLang="hu-HU" sz="20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20484" name="Téglalap 5"/>
          <p:cNvSpPr>
            <a:spLocks noChangeArrowheads="1"/>
          </p:cNvSpPr>
          <p:nvPr/>
        </p:nvSpPr>
        <p:spPr bwMode="auto">
          <a:xfrm>
            <a:off x="267890" y="1810023"/>
            <a:ext cx="8556873" cy="35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sz="18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 tételhez tartozó </a:t>
            </a:r>
            <a:r>
              <a:rPr lang="hu-HU" altLang="hu-HU" sz="18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elszámoló bizonylat</a:t>
            </a:r>
            <a:r>
              <a:rPr lang="hu-HU" altLang="hu-HU" sz="18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</a:t>
            </a:r>
            <a:r>
              <a:rPr lang="hu-HU" altLang="hu-HU" sz="18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– </a:t>
            </a:r>
            <a:r>
              <a:rPr lang="hu-HU" altLang="hu-HU" sz="18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alapesetben számla, egyéb számviteli bizonylat (belső számviteli bizonylat, kiküldetési rendelvény, kiküldetési utasítás</a:t>
            </a:r>
            <a:r>
              <a:rPr lang="hu-HU" altLang="hu-HU" sz="18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), kivéve: készletek</a:t>
            </a:r>
            <a:r>
              <a:rPr lang="hu-HU" altLang="hu-HU" sz="18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, útiköltség, kis értékű ösztönzők esetén, ha a tételek egyedi értéke a nettó 100.000 forintot nem éri </a:t>
            </a:r>
            <a:r>
              <a:rPr lang="hu-HU" altLang="hu-HU" sz="18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el </a:t>
            </a:r>
            <a:r>
              <a:rPr lang="hu-HU" altLang="hu-HU" sz="18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(ebben az esetben számlamásolatok benyújtása nem szükséges</a:t>
            </a:r>
            <a:r>
              <a:rPr lang="hu-HU" altLang="hu-HU" sz="18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).</a:t>
            </a:r>
            <a:endParaRPr lang="hu-HU" altLang="hu-HU" sz="1800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sz="18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Munkabér </a:t>
            </a:r>
            <a:r>
              <a:rPr lang="hu-HU" altLang="hu-HU" sz="18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esetén </a:t>
            </a:r>
            <a:r>
              <a:rPr lang="hu-HU" altLang="hu-HU" sz="18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munkaidő </a:t>
            </a:r>
            <a:r>
              <a:rPr lang="hu-HU" altLang="hu-HU" sz="1800" b="1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nyilvántartó lap </a:t>
            </a:r>
            <a:r>
              <a:rPr lang="hu-HU" altLang="hu-HU" sz="18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vagy jelenléti ív, számfejtett megbízási szerződés esetén teljesítési </a:t>
            </a:r>
            <a:r>
              <a:rPr lang="hu-HU" altLang="hu-HU" sz="1800" b="1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igazolás.</a:t>
            </a:r>
            <a:endParaRPr lang="hu-HU" altLang="hu-HU" sz="1800" b="1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sz="1800" b="1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Az </a:t>
            </a:r>
            <a:r>
              <a:rPr lang="hu-HU" altLang="hu-HU" sz="18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első jelentéshez vagy a költség első felmerülésekor illetve </a:t>
            </a:r>
            <a:r>
              <a:rPr lang="hu-HU" altLang="hu-HU" sz="1800" b="1" u="sng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változás</a:t>
            </a:r>
            <a:r>
              <a:rPr lang="hu-HU" altLang="hu-HU" sz="18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esetén: </a:t>
            </a:r>
            <a:r>
              <a:rPr lang="hu-HU" altLang="hu-HU" sz="18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munkaszerződés, munkaköri leírás, önéletrajz, megbízási szerződés, lízing szerződés, </a:t>
            </a:r>
            <a:r>
              <a:rPr lang="hu-HU" altLang="hu-HU" sz="1800" dirty="0" err="1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cafeteria</a:t>
            </a:r>
            <a:r>
              <a:rPr lang="hu-HU" altLang="hu-HU" sz="18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 szabályzat, egyéb </a:t>
            </a:r>
            <a:r>
              <a:rPr lang="hu-HU" altLang="hu-HU" sz="18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szabályzatok.</a:t>
            </a:r>
            <a:endParaRPr lang="hu-HU" altLang="hu-HU" sz="1800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  <a:p>
            <a:pPr marL="342900" lvl="0" indent="-342900" algn="just" fontAlgn="base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sz="1800" b="1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Egyéb, szakmai teljesítést alátámasztó dokumentumok </a:t>
            </a:r>
            <a:r>
              <a:rPr lang="hu-HU" altLang="hu-HU" sz="1800" dirty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(pl.: képzés esetén jelenléti ív, sikeres elvégzést igazoló dokumentum, bizonylat, szabályzat stb</a:t>
            </a:r>
            <a:r>
              <a:rPr lang="hu-HU" altLang="hu-HU" sz="1800" dirty="0" smtClean="0">
                <a:solidFill>
                  <a:schemeClr val="tx1"/>
                </a:solidFill>
                <a:latin typeface="Garamond"/>
                <a:ea typeface="+mn-ea"/>
                <a:cs typeface="+mn-cs"/>
              </a:rPr>
              <a:t>.).</a:t>
            </a:r>
            <a:endParaRPr lang="hu-HU" altLang="hu-HU" sz="1800" dirty="0">
              <a:solidFill>
                <a:schemeClr val="tx1"/>
              </a:solidFill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93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64" y="909993"/>
            <a:ext cx="8646203" cy="452066"/>
          </a:xfrm>
        </p:spPr>
        <p:txBody>
          <a:bodyPr lIns="64291" tIns="32146" rIns="64291" bIns="32146"/>
          <a:lstStyle/>
          <a:p>
            <a:pPr algn="r"/>
            <a:r>
              <a:rPr lang="hu-HU" altLang="hu-HU" sz="2200" b="1" dirty="0">
                <a:solidFill>
                  <a:srgbClr val="A69765"/>
                </a:solidFill>
              </a:rPr>
              <a:t>Az elszámoló bizonylattal szemben támasztott alapvető követelmények</a:t>
            </a:r>
            <a:endParaRPr lang="hu-HU" altLang="hu-HU" sz="22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63" y="1837267"/>
            <a:ext cx="8646203" cy="3793512"/>
          </a:xfrm>
        </p:spPr>
        <p:txBody>
          <a:bodyPr lIns="64291" tIns="32146" rIns="64291" bIns="32146"/>
          <a:lstStyle/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sz="1800" dirty="0"/>
              <a:t>A </a:t>
            </a:r>
            <a:r>
              <a:rPr lang="hu-HU" altLang="hu-HU" sz="1800" b="1" dirty="0"/>
              <a:t>számlát</a:t>
            </a:r>
            <a:r>
              <a:rPr lang="hu-HU" altLang="hu-HU" sz="1800" dirty="0"/>
              <a:t> vagy egyéb elszámoló bizonylatot </a:t>
            </a:r>
            <a:r>
              <a:rPr lang="hu-HU" altLang="hu-HU" sz="1800" b="1" dirty="0"/>
              <a:t>a hatályos jogszabályoknak </a:t>
            </a:r>
            <a:r>
              <a:rPr lang="hu-HU" altLang="hu-HU" sz="1800" dirty="0"/>
              <a:t>(Áfa tv., számviteli tv.) </a:t>
            </a:r>
            <a:r>
              <a:rPr lang="hu-HU" altLang="hu-HU" sz="1800" b="1" dirty="0"/>
              <a:t>megfelelően</a:t>
            </a:r>
            <a:r>
              <a:rPr lang="hu-HU" altLang="hu-HU" sz="1800" dirty="0"/>
              <a:t> hiánytalanul </a:t>
            </a:r>
            <a:r>
              <a:rPr lang="hu-HU" altLang="hu-HU" sz="1800" b="1" dirty="0"/>
              <a:t>kell kitölteni</a:t>
            </a:r>
            <a:r>
              <a:rPr lang="hu-HU" altLang="hu-HU" sz="1800" dirty="0"/>
              <a:t>.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sz="1800" dirty="0"/>
              <a:t>A számlán </a:t>
            </a:r>
            <a:r>
              <a:rPr lang="hu-HU" altLang="hu-HU" sz="1800" b="1" dirty="0"/>
              <a:t>a vevő neve és címe meg kell egyezzen </a:t>
            </a:r>
            <a:r>
              <a:rPr lang="hu-HU" altLang="hu-HU" sz="1800" dirty="0"/>
              <a:t>a </a:t>
            </a:r>
            <a:r>
              <a:rPr lang="hu-HU" altLang="hu-HU" sz="1800" dirty="0" err="1"/>
              <a:t>TSz-ben</a:t>
            </a:r>
            <a:r>
              <a:rPr lang="hu-HU" altLang="hu-HU" sz="1800" dirty="0"/>
              <a:t> szereplő </a:t>
            </a:r>
            <a:r>
              <a:rPr lang="hu-HU" altLang="hu-HU" sz="1800" b="1" dirty="0"/>
              <a:t>Kedvezményezettel</a:t>
            </a:r>
            <a:r>
              <a:rPr lang="hu-HU" altLang="hu-HU" sz="1800" dirty="0"/>
              <a:t> (konzorcium esetén konzorcium vezető v tag).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sz="1800" dirty="0"/>
              <a:t>Egyértelműen beazonosítható legyen a beszerzés tárgya.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sz="1800" dirty="0"/>
              <a:t>A </a:t>
            </a:r>
            <a:r>
              <a:rPr lang="hu-HU" altLang="hu-HU" sz="1800" b="1" dirty="0"/>
              <a:t>teljesítés ideje </a:t>
            </a:r>
            <a:r>
              <a:rPr lang="hu-HU" altLang="hu-HU" sz="1800" dirty="0"/>
              <a:t>a </a:t>
            </a:r>
            <a:r>
              <a:rPr lang="hu-HU" altLang="hu-HU" sz="1800" dirty="0" err="1"/>
              <a:t>TSz-ben</a:t>
            </a:r>
            <a:r>
              <a:rPr lang="hu-HU" altLang="hu-HU" sz="1800" dirty="0"/>
              <a:t> meghatározott projekt megvalósítás időszakára essen.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hu-HU" altLang="hu-HU" sz="1800" dirty="0"/>
              <a:t>Az elszámoló bizonylaton, a számlatesten szerepelnie kell </a:t>
            </a:r>
            <a:r>
              <a:rPr lang="hu-HU" altLang="hu-HU" sz="1800" b="1" dirty="0"/>
              <a:t>az Arculati Kézikönyv által előírt </a:t>
            </a:r>
            <a:r>
              <a:rPr lang="hu-HU" altLang="hu-HU" sz="1800" b="1" dirty="0" smtClean="0"/>
              <a:t>pecsétnek („záradékolás”)</a:t>
            </a:r>
            <a:r>
              <a:rPr lang="hu-HU" altLang="hu-HU" sz="1800" dirty="0" smtClean="0"/>
              <a:t>. </a:t>
            </a:r>
            <a:r>
              <a:rPr lang="hu-HU" altLang="hu-HU" sz="1800" dirty="0"/>
              <a:t>Ha a számla összege csak részben kerül a projekt terhére elszámolásra, az elszámolni kívánt összeget rá kell vezetni a bizonylatra (lehetőleg az igazoló pecsét mellett). Ha a megosztást kalkuláció támasztja alá, a megosztást alátámasztó kalkuláció szükséges.</a:t>
            </a:r>
          </a:p>
        </p:txBody>
      </p:sp>
    </p:spTree>
    <p:extLst>
      <p:ext uri="{BB962C8B-B14F-4D97-AF65-F5344CB8AC3E}">
        <p14:creationId xmlns:p14="http://schemas.microsoft.com/office/powerpoint/2010/main" val="22438571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1" y="1071157"/>
            <a:ext cx="8864599" cy="502295"/>
          </a:xfrm>
        </p:spPr>
        <p:txBody>
          <a:bodyPr lIns="64291" tIns="32146" rIns="64291" bIns="32146"/>
          <a:lstStyle/>
          <a:p>
            <a:pPr algn="r">
              <a:defRPr/>
            </a:pPr>
            <a:r>
              <a:rPr lang="hu-HU" altLang="hu-HU" sz="2400" b="1" dirty="0">
                <a:solidFill>
                  <a:srgbClr val="A69765"/>
                </a:solidFill>
              </a:rPr>
              <a:t>Az egyéb dokumentumokkal szemben támasztott követelmények</a:t>
            </a:r>
            <a:endParaRPr lang="hu-HU" sz="2400" b="1" dirty="0">
              <a:solidFill>
                <a:srgbClr val="A69765"/>
              </a:solidFill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891" y="1927986"/>
            <a:ext cx="8556873" cy="4063740"/>
          </a:xfrm>
        </p:spPr>
        <p:txBody>
          <a:bodyPr lIns="64291" tIns="32146" rIns="64291" bIns="32146"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None/>
              <a:defRPr/>
            </a:pPr>
            <a:r>
              <a:rPr lang="hu-HU" sz="2000" b="1" u="sng" dirty="0">
                <a:cs typeface="Times New Roman" pitchFamily="18" charset="0"/>
              </a:rPr>
              <a:t>Bankszámlakivonat átutalás vagy bankkártyás fizetés esetén: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hu-HU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2000" dirty="0">
                <a:cs typeface="Times New Roman" pitchFamily="18" charset="0"/>
              </a:rPr>
              <a:t>A </a:t>
            </a:r>
            <a:r>
              <a:rPr lang="hu-HU" sz="2000" b="1" dirty="0">
                <a:cs typeface="Times New Roman" pitchFamily="18" charset="0"/>
              </a:rPr>
              <a:t>közlemény rovatban</a:t>
            </a:r>
            <a:r>
              <a:rPr lang="hu-HU" sz="2000" dirty="0">
                <a:cs typeface="Times New Roman" pitchFamily="18" charset="0"/>
              </a:rPr>
              <a:t>: számlaszám vagy a tétel azonosítását szolgáló, egyéb szöveg feltüntetése kötelező. Több tétel esetén egyértelműen beazonosíthatónak kell lennie a kiegyenlített tételeknek.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2000" dirty="0">
                <a:cs typeface="Times New Roman" pitchFamily="18" charset="0"/>
              </a:rPr>
              <a:t>Mind az </a:t>
            </a:r>
            <a:r>
              <a:rPr lang="hu-HU" sz="2000" b="1" dirty="0">
                <a:cs typeface="Times New Roman" pitchFamily="18" charset="0"/>
              </a:rPr>
              <a:t>elektronikus bankkivonat</a:t>
            </a:r>
            <a:r>
              <a:rPr lang="hu-HU" sz="2000" dirty="0">
                <a:cs typeface="Times New Roman" pitchFamily="18" charset="0"/>
              </a:rPr>
              <a:t>, mind a bank által nyomdai úton előállított bankkivonat </a:t>
            </a:r>
            <a:r>
              <a:rPr lang="hu-HU" sz="2000" b="1" dirty="0">
                <a:cs typeface="Times New Roman" pitchFamily="18" charset="0"/>
              </a:rPr>
              <a:t>hiteles másolat</a:t>
            </a:r>
            <a:r>
              <a:rPr lang="hu-HU" sz="2000" dirty="0">
                <a:cs typeface="Times New Roman" pitchFamily="18" charset="0"/>
              </a:rPr>
              <a:t>a elfogadott.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2000" dirty="0">
                <a:cs typeface="Times New Roman" pitchFamily="18" charset="0"/>
              </a:rPr>
              <a:t>A </a:t>
            </a:r>
            <a:r>
              <a:rPr lang="hu-HU" sz="2000" b="1" dirty="0">
                <a:cs typeface="Times New Roman" pitchFamily="18" charset="0"/>
              </a:rPr>
              <a:t>bizonylat fejlécének látszania kell </a:t>
            </a:r>
            <a:r>
              <a:rPr lang="hu-HU" sz="2000" dirty="0">
                <a:cs typeface="Times New Roman" pitchFamily="18" charset="0"/>
              </a:rPr>
              <a:t>(számlatulajdonos adatai, bankszámlaszám, kivonat sorszáma és dátuma).</a:t>
            </a:r>
          </a:p>
          <a:p>
            <a:pPr marL="742950" lvl="1" indent="-28575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687"/>
              </a:spcAft>
              <a:buClr>
                <a:srgbClr val="4F81BD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hu-HU" sz="2000" dirty="0">
                <a:cs typeface="Times New Roman" pitchFamily="18" charset="0"/>
              </a:rPr>
              <a:t>Csoportos átutalás esetén </a:t>
            </a:r>
            <a:r>
              <a:rPr lang="hu-HU" sz="2000" b="1" dirty="0">
                <a:cs typeface="Times New Roman" pitchFamily="18" charset="0"/>
              </a:rPr>
              <a:t>GIRO lista</a:t>
            </a:r>
            <a:r>
              <a:rPr lang="hu-HU" sz="20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116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u¦łgyiAlapok(mester)_BBA+MMIA_H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zmoking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 algn="r">
          <a:defRPr sz="1800" b="1" dirty="0" smtClean="0">
            <a:latin typeface="Garamond" charset="0"/>
            <a:ea typeface="ヒラギノ角ゴ Pro W3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elügyiAlapok(mester)_MMIA_HU" id="{77488106-1006-4042-A711-2D6D69DC91F9}" vid="{9A72AA66-0EA8-2040-B875-D113945EF0C0}"/>
    </a:ext>
  </a:extLst>
</a:theme>
</file>

<file path=ppt/theme/theme2.xml><?xml version="1.0" encoding="utf-8"?>
<a:theme xmlns:a="http://schemas.openxmlformats.org/drawingml/2006/main" name="Belső oldal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gyéni 2. sém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64291" tIns="32146" rIns="64291" bIns="32146">
        <a:spAutoFit/>
      </a:bodyPr>
      <a:lstStyle>
        <a:defPPr algn="r" eaLnBrk="1" hangingPunct="1">
          <a:defRPr sz="2100">
            <a:solidFill>
              <a:srgbClr val="131313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elügyiAlapok(mester)_MMIA_HU" id="{77488106-1006-4042-A711-2D6D69DC91F9}" vid="{088A9A58-5B33-CA41-B137-95BF4E5557C5}"/>
    </a:ext>
  </a:extLst>
</a:theme>
</file>

<file path=ppt/theme/theme3.xml><?xml version="1.0" encoding="utf-8"?>
<a:theme xmlns:a="http://schemas.openxmlformats.org/drawingml/2006/main" name="Záró dia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lügyiAlapok(mester)_MMIA_HU" id="{77488106-1006-4042-A711-2D6D69DC91F9}" vid="{87228BBF-400E-2842-B0A1-58C62914A7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Belu¦łgyiAlapok(mester)_BBA+MMIA_HU</Template>
  <TotalTime>999</TotalTime>
  <Words>2426</Words>
  <Application>Microsoft Office PowerPoint</Application>
  <PresentationFormat>Diavetítés a képernyőre (4:3 oldalarány)</PresentationFormat>
  <Paragraphs>246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29</vt:i4>
      </vt:variant>
    </vt:vector>
  </HeadingPairs>
  <TitlesOfParts>
    <vt:vector size="32" baseType="lpstr">
      <vt:lpstr>Belu¦łgyiAlapok(mester)_BBA+MMIA_HU</vt:lpstr>
      <vt:lpstr>Belső oldal (magyar)</vt:lpstr>
      <vt:lpstr>Záró dia (magyar)</vt:lpstr>
      <vt:lpstr>Pénzügyi előrehaladási jelentés összeállítása és a támogatás folyósítása  Keserű Andrea BM Támogatás-koordinációs Főosztály Budapest, 2017. szeptember 12. </vt:lpstr>
      <vt:lpstr>Amiről szó lesz</vt:lpstr>
      <vt:lpstr>Pénzügyi PEJ összeállítását segítő háttéranyagok</vt:lpstr>
      <vt:lpstr>Jelentésre vonatkozó általános pénzügyi szabályok</vt:lpstr>
      <vt:lpstr>A pénzügyi jelentés elkészítése</vt:lpstr>
      <vt:lpstr>Alátámasztó pénzügyi dokumentumok</vt:lpstr>
      <vt:lpstr>A pénzügyi jelentéshez benyújtandó dokumentumok</vt:lpstr>
      <vt:lpstr>Az elszámoló bizonylattal szemben támasztott alapvető követelmények</vt:lpstr>
      <vt:lpstr>Az egyéb dokumentumokkal szemben támasztott követelmények</vt:lpstr>
      <vt:lpstr>PowerPoint bemutató</vt:lpstr>
      <vt:lpstr>Az egyéb dokumentumokkal szemben támasztott követelmények </vt:lpstr>
      <vt:lpstr>Az egyéb dokumentumokkal szemben támasztott követelmények</vt:lpstr>
      <vt:lpstr>Költségtípusok elszámolási sajátosságai</vt:lpstr>
      <vt:lpstr>Költségtípusok elszámolási sajátosságai</vt:lpstr>
      <vt:lpstr>Költségtípusok elszámolási sajátosságai</vt:lpstr>
      <vt:lpstr>Költségtípusok elszámolási sajátosságai</vt:lpstr>
      <vt:lpstr>Költségtípusok elszámolási sajátosságai</vt:lpstr>
      <vt:lpstr>Költségtípusok elszámolási sajátosságai</vt:lpstr>
      <vt:lpstr>Költségtípusok elszámolási sajátosságai</vt:lpstr>
      <vt:lpstr>Egyéb bizonylatok követelményei</vt:lpstr>
      <vt:lpstr>Egyéb bizonylatok követelményei</vt:lpstr>
      <vt:lpstr>Közvetett költség elszámolási szabályai</vt:lpstr>
      <vt:lpstr>Monitoring és hiánypótlások kezelése</vt:lpstr>
      <vt:lpstr>Projekt elkülönített könyvelése, NAV igazolás</vt:lpstr>
      <vt:lpstr>A finanszírozás módja, kifizetések összege</vt:lpstr>
      <vt:lpstr>A finanszírozás módja, kifizetések összege</vt:lpstr>
      <vt:lpstr>A finanszírozás módja, kifizetések összege</vt:lpstr>
      <vt:lpstr>A finanszírozás módja, kifizetések összege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modul FAIR EUPR, jogszabályi alap, jogosultságok, működés</dc:title>
  <dc:creator>Kovács Ildikó</dc:creator>
  <cp:lastModifiedBy>Keserű Andrea Rozália</cp:lastModifiedBy>
  <cp:revision>60</cp:revision>
  <dcterms:created xsi:type="dcterms:W3CDTF">2017-05-23T11:37:10Z</dcterms:created>
  <dcterms:modified xsi:type="dcterms:W3CDTF">2017-09-19T08:05:54Z</dcterms:modified>
</cp:coreProperties>
</file>